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3" r:id="rId1"/>
  </p:sldMasterIdLst>
  <p:notesMasterIdLst>
    <p:notesMasterId r:id="rId37"/>
  </p:notesMasterIdLst>
  <p:handoutMasterIdLst>
    <p:handoutMasterId r:id="rId38"/>
  </p:handoutMasterIdLst>
  <p:sldIdLst>
    <p:sldId id="449" r:id="rId2"/>
    <p:sldId id="464" r:id="rId3"/>
    <p:sldId id="424" r:id="rId4"/>
    <p:sldId id="401" r:id="rId5"/>
    <p:sldId id="444" r:id="rId6"/>
    <p:sldId id="413" r:id="rId7"/>
    <p:sldId id="420" r:id="rId8"/>
    <p:sldId id="432" r:id="rId9"/>
    <p:sldId id="403" r:id="rId10"/>
    <p:sldId id="421" r:id="rId11"/>
    <p:sldId id="404" r:id="rId12"/>
    <p:sldId id="405" r:id="rId13"/>
    <p:sldId id="434" r:id="rId14"/>
    <p:sldId id="406" r:id="rId15"/>
    <p:sldId id="422" r:id="rId16"/>
    <p:sldId id="472" r:id="rId17"/>
    <p:sldId id="435" r:id="rId18"/>
    <p:sldId id="408" r:id="rId19"/>
    <p:sldId id="409" r:id="rId20"/>
    <p:sldId id="423" r:id="rId21"/>
    <p:sldId id="410" r:id="rId22"/>
    <p:sldId id="473" r:id="rId23"/>
    <p:sldId id="411" r:id="rId24"/>
    <p:sldId id="450" r:id="rId25"/>
    <p:sldId id="445" r:id="rId26"/>
    <p:sldId id="446" r:id="rId27"/>
    <p:sldId id="447" r:id="rId28"/>
    <p:sldId id="474" r:id="rId29"/>
    <p:sldId id="475" r:id="rId30"/>
    <p:sldId id="448" r:id="rId31"/>
    <p:sldId id="416" r:id="rId32"/>
    <p:sldId id="467" r:id="rId33"/>
    <p:sldId id="463" r:id="rId34"/>
    <p:sldId id="443" r:id="rId35"/>
    <p:sldId id="437" r:id="rId36"/>
  </p:sldIdLst>
  <p:sldSz cx="12192000" cy="6858000"/>
  <p:notesSz cx="7315200" cy="9601200"/>
  <p:custDataLst>
    <p:tags r:id="rId39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CC00CD"/>
    <a:srgbClr val="3333FF"/>
    <a:srgbClr val="97D7FF"/>
    <a:srgbClr val="FFDD78"/>
    <a:srgbClr val="FFC000"/>
    <a:srgbClr val="FFB1CE"/>
    <a:srgbClr val="FF9999"/>
    <a:srgbClr val="FFFF00"/>
    <a:srgbClr val="FF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35" autoAdjust="0"/>
    <p:restoredTop sz="50000" autoAdjust="0"/>
  </p:normalViewPr>
  <p:slideViewPr>
    <p:cSldViewPr snapToGrid="0">
      <p:cViewPr varScale="1">
        <p:scale>
          <a:sx n="110" d="100"/>
          <a:sy n="110" d="100"/>
        </p:scale>
        <p:origin x="176" y="9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gs" Target="tags/tag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93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93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93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fld id="{C3576A76-EAAE-494F-9F7F-EC8DD1141BE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96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30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730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30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30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fld id="{993E6AE6-BA58-4D01-BFA7-9066FA1BC52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0733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Please retain proper</a:t>
            </a:r>
            <a:r>
              <a:rPr lang="en-US" baseline="0" dirty="0"/>
              <a:t> attribution, including the reference to </a:t>
            </a:r>
            <a:r>
              <a:rPr lang="en-US" baseline="0" dirty="0" err="1"/>
              <a:t>ai.berkeley.edu</a:t>
            </a:r>
            <a:r>
              <a:rPr lang="en-US" baseline="0" dirty="0"/>
              <a:t>.  Thanks!</a:t>
            </a:r>
            <a:endParaRPr lang="en-US" sz="1200" dirty="0">
              <a:latin typeface="Calibri"/>
              <a:cs typeface="Calibri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3E6AE6-BA58-4D01-BFA7-9066FA1BC52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2564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Better animation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3E6AE6-BA58-4D01-BFA7-9066FA1BC529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893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1044578"/>
            <a:ext cx="12192000" cy="14700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0" y="3657600"/>
            <a:ext cx="12192000" cy="15240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66FBDBA-8484-455D-B245-CB37572AF5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21F2AE3-E00A-49E3-84D4-020B69DEF9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D293A6-559F-4294-A2FB-84D948A6380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51BBA2E-7FD9-46B8-A226-C36B49A97BF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78" indent="0">
              <a:buNone/>
              <a:defRPr sz="1900"/>
            </a:lvl2pPr>
            <a:lvl3pPr marL="914354" indent="0">
              <a:buNone/>
              <a:defRPr sz="1600"/>
            </a:lvl3pPr>
            <a:lvl4pPr marL="1371532" indent="0">
              <a:buNone/>
              <a:defRPr sz="1500"/>
            </a:lvl4pPr>
            <a:lvl5pPr marL="1828709" indent="0">
              <a:buNone/>
              <a:defRPr sz="1500"/>
            </a:lvl5pPr>
            <a:lvl6pPr marL="2285886" indent="0">
              <a:buNone/>
              <a:defRPr sz="1500"/>
            </a:lvl6pPr>
            <a:lvl7pPr marL="2743062" indent="0">
              <a:buNone/>
              <a:defRPr sz="1500"/>
            </a:lvl7pPr>
            <a:lvl8pPr marL="3200240" indent="0">
              <a:buNone/>
              <a:defRPr sz="1500"/>
            </a:lvl8pPr>
            <a:lvl9pPr marL="3657418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E21409C-11F8-4378-A9C8-ED515D87E57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2CF41DF-D8B8-41F6-9DEF-CF73457948E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2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9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2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9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8BCC272-083A-4C84-813A-D9CF7008B03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20B74DA-79AF-4B05-95C9-B7F6D7E3AF6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AFD908-86D3-45AB-ADF7-3B2458B2F41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53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500"/>
            </a:lvl1pPr>
            <a:lvl2pPr marL="457178" indent="0">
              <a:buNone/>
              <a:defRPr sz="1200"/>
            </a:lvl2pPr>
            <a:lvl3pPr marL="914354" indent="0">
              <a:buNone/>
              <a:defRPr sz="11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  <a:lvl6pPr marL="2285886" indent="0">
              <a:buNone/>
              <a:defRPr sz="900"/>
            </a:lvl6pPr>
            <a:lvl7pPr marL="2743062" indent="0">
              <a:buNone/>
              <a:defRPr sz="900"/>
            </a:lvl7pPr>
            <a:lvl8pPr marL="3200240" indent="0">
              <a:buNone/>
              <a:defRPr sz="900"/>
            </a:lvl8pPr>
            <a:lvl9pPr marL="3657418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654A4C-ECA7-4D89-B689-5883706A9C3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3"/>
          </a:xfrm>
        </p:spPr>
        <p:txBody>
          <a:bodyPr/>
          <a:lstStyle>
            <a:lvl1pPr marL="0" indent="0">
              <a:buNone/>
              <a:defRPr sz="1500"/>
            </a:lvl1pPr>
            <a:lvl2pPr marL="457178" indent="0">
              <a:buNone/>
              <a:defRPr sz="1200"/>
            </a:lvl2pPr>
            <a:lvl3pPr marL="914354" indent="0">
              <a:buNone/>
              <a:defRPr sz="11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  <a:lvl6pPr marL="2285886" indent="0">
              <a:buNone/>
              <a:defRPr sz="900"/>
            </a:lvl6pPr>
            <a:lvl7pPr marL="2743062" indent="0">
              <a:buNone/>
              <a:defRPr sz="900"/>
            </a:lvl7pPr>
            <a:lvl8pPr marL="3200240" indent="0">
              <a:buNone/>
              <a:defRPr sz="900"/>
            </a:lvl8pPr>
            <a:lvl9pPr marL="3657418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F413666-7D53-408E-8CAE-D86E2DAC0D1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-25400"/>
            <a:ext cx="121920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06400" y="1397001"/>
            <a:ext cx="11379200" cy="4729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>
              <a:defRPr sz="15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 algn="ctr">
              <a:defRPr sz="15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741FC258-4C93-4B3A-BC1B-47590C715D8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auto">
          <a:xfrm>
            <a:off x="0" y="1031242"/>
            <a:ext cx="12192000" cy="60959"/>
          </a:xfrm>
          <a:prstGeom prst="rect">
            <a:avLst/>
          </a:prstGeom>
          <a:gradFill rotWithShape="1">
            <a:gsLst>
              <a:gs pos="0">
                <a:srgbClr val="0000CC"/>
              </a:gs>
              <a:gs pos="100000">
                <a:schemeClr val="tx1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4" r:id="rId1"/>
    <p:sldLayoutId id="2147483855" r:id="rId2"/>
    <p:sldLayoutId id="2147483856" r:id="rId3"/>
    <p:sldLayoutId id="2147483857" r:id="rId4"/>
    <p:sldLayoutId id="2147483858" r:id="rId5"/>
    <p:sldLayoutId id="2147483859" r:id="rId6"/>
    <p:sldLayoutId id="2147483860" r:id="rId7"/>
    <p:sldLayoutId id="2147483861" r:id="rId8"/>
    <p:sldLayoutId id="2147483862" r:id="rId9"/>
    <p:sldLayoutId id="2147483863" r:id="rId10"/>
    <p:sldLayoutId id="2147483864" r:id="rId11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libri" pitchFamily="34" charset="0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178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354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532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709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882" indent="-342882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3200">
          <a:solidFill>
            <a:schemeClr val="accent2"/>
          </a:solidFill>
          <a:latin typeface="Calibri" pitchFamily="34" charset="0"/>
          <a:ea typeface="+mn-ea"/>
          <a:cs typeface="+mn-cs"/>
        </a:defRPr>
      </a:lvl1pPr>
      <a:lvl2pPr marL="742913" indent="-285737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800">
          <a:solidFill>
            <a:schemeClr val="tx1"/>
          </a:solidFill>
          <a:latin typeface="Calibri" pitchFamily="34" charset="0"/>
        </a:defRPr>
      </a:lvl2pPr>
      <a:lvl3pPr marL="1142942" indent="-228589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400">
          <a:solidFill>
            <a:schemeClr val="tx1"/>
          </a:solidFill>
          <a:latin typeface="Calibri" pitchFamily="34" charset="0"/>
        </a:defRPr>
      </a:lvl3pPr>
      <a:lvl4pPr marL="1600120" indent="-228589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4pPr>
      <a:lvl5pPr marL="2057298" indent="-228589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5pPr>
      <a:lvl6pPr marL="2514474" indent="-228589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652" indent="-228589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8829" indent="-228589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6006" indent="-228589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Warm-Up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we have a </a:t>
            </a:r>
            <a:r>
              <a:rPr lang="en-US" b="1" i="1" dirty="0"/>
              <a:t>biased</a:t>
            </a:r>
            <a:r>
              <a:rPr lang="en-US" dirty="0"/>
              <a:t> coin that comes up heads with some </a:t>
            </a:r>
            <a:r>
              <a:rPr lang="en-US" b="1" i="1" dirty="0"/>
              <a:t>unknown</a:t>
            </a:r>
            <a:r>
              <a:rPr lang="en-US" dirty="0"/>
              <a:t> probability </a:t>
            </a:r>
            <a:r>
              <a:rPr lang="en-US" i="1" dirty="0">
                <a:solidFill>
                  <a:srgbClr val="CC00CC"/>
                </a:solidFill>
              </a:rPr>
              <a:t>p</a:t>
            </a:r>
            <a:r>
              <a:rPr lang="en-US" dirty="0"/>
              <a:t>; how can we use it to produce random bits with probabilities of </a:t>
            </a:r>
            <a:r>
              <a:rPr lang="en-US" b="1" i="1" dirty="0"/>
              <a:t>exactly</a:t>
            </a:r>
            <a:r>
              <a:rPr lang="en-US" dirty="0"/>
              <a:t> 0.5 for 0 and 1?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BBA2E-7FD9-46B8-A226-C36B49A97BFD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547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Prior sampling</a:t>
            </a:r>
          </a:p>
        </p:txBody>
      </p:sp>
      <p:sp>
        <p:nvSpPr>
          <p:cNvPr id="74754" name="Content Placeholder 2"/>
          <p:cNvSpPr>
            <a:spLocks noGrp="1"/>
          </p:cNvSpPr>
          <p:nvPr>
            <p:ph idx="1"/>
          </p:nvPr>
        </p:nvSpPr>
        <p:spPr>
          <a:xfrm>
            <a:off x="2971800" y="1447800"/>
            <a:ext cx="5867400" cy="2108199"/>
          </a:xfrm>
          <a:ln w="28575">
            <a:solidFill>
              <a:schemeClr val="tx1"/>
            </a:solidFill>
          </a:ln>
        </p:spPr>
        <p:txBody>
          <a:bodyPr/>
          <a:lstStyle/>
          <a:p>
            <a:r>
              <a:rPr lang="en-US" sz="2800" dirty="0">
                <a:ea typeface="ＭＳ Ｐゴシック" pitchFamily="34" charset="-128"/>
              </a:rPr>
              <a:t>For </a:t>
            </a:r>
            <a:r>
              <a:rPr lang="en-US" sz="2800" i="1" dirty="0" err="1">
                <a:solidFill>
                  <a:srgbClr val="CC00CD"/>
                </a:solidFill>
                <a:ea typeface="ＭＳ Ｐゴシック" pitchFamily="34" charset="-128"/>
              </a:rPr>
              <a:t>i</a:t>
            </a:r>
            <a:r>
              <a:rPr lang="en-US" sz="2800" dirty="0">
                <a:solidFill>
                  <a:srgbClr val="CC00CD"/>
                </a:solidFill>
                <a:ea typeface="ＭＳ Ｐゴシック" pitchFamily="34" charset="-128"/>
              </a:rPr>
              <a:t>=1, 2, …, </a:t>
            </a:r>
            <a:r>
              <a:rPr lang="en-US" sz="2800" i="1" dirty="0">
                <a:solidFill>
                  <a:srgbClr val="CC00CD"/>
                </a:solidFill>
                <a:ea typeface="ＭＳ Ｐゴシック" pitchFamily="34" charset="-128"/>
              </a:rPr>
              <a:t>n</a:t>
            </a:r>
            <a:r>
              <a:rPr lang="en-US" sz="2800" dirty="0">
                <a:ea typeface="ＭＳ Ｐゴシック" pitchFamily="34" charset="-128"/>
              </a:rPr>
              <a:t> (in topological order)</a:t>
            </a:r>
          </a:p>
          <a:p>
            <a:pPr lvl="2"/>
            <a:endParaRPr lang="en-US" sz="800" dirty="0">
              <a:ea typeface="ＭＳ Ｐゴシック" pitchFamily="34" charset="-128"/>
            </a:endParaRPr>
          </a:p>
          <a:p>
            <a:pPr lvl="1"/>
            <a:r>
              <a:rPr lang="en-US" sz="2400" dirty="0">
                <a:ea typeface="ＭＳ Ｐゴシック" pitchFamily="34" charset="-128"/>
              </a:rPr>
              <a:t>Sample 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400" i="1" baseline="-25000" dirty="0">
                <a:solidFill>
                  <a:srgbClr val="CC00CC"/>
                </a:solidFill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from 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</a:rPr>
              <a:t>P(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400" i="1" baseline="-25000" dirty="0">
                <a:solidFill>
                  <a:srgbClr val="CC00CC"/>
                </a:solidFill>
                <a:ea typeface="ＭＳ Ｐゴシック" pitchFamily="34" charset="-128"/>
              </a:rPr>
              <a:t>i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</a:rPr>
              <a:t> | 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</a:rPr>
              <a:t>parents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</a:rPr>
              <a:t>(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400" i="1" baseline="-25000" dirty="0">
                <a:solidFill>
                  <a:srgbClr val="CC00CC"/>
                </a:solidFill>
                <a:ea typeface="ＭＳ Ｐゴシック" pitchFamily="34" charset="-128"/>
              </a:rPr>
              <a:t>i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</a:rPr>
              <a:t>))</a:t>
            </a:r>
          </a:p>
          <a:p>
            <a:pPr lvl="1"/>
            <a:endParaRPr lang="en-US" sz="800" dirty="0">
              <a:ea typeface="ＭＳ Ｐゴシック" pitchFamily="34" charset="-128"/>
            </a:endParaRPr>
          </a:p>
          <a:p>
            <a:r>
              <a:rPr lang="en-US" sz="2800" dirty="0">
                <a:ea typeface="ＭＳ Ｐゴシック" pitchFamily="34" charset="-128"/>
              </a:rPr>
              <a:t>Return </a:t>
            </a:r>
            <a:r>
              <a:rPr lang="en-US" sz="2800" dirty="0">
                <a:solidFill>
                  <a:srgbClr val="CC00CC"/>
                </a:solidFill>
                <a:ea typeface="ＭＳ Ｐゴシック" pitchFamily="34" charset="-128"/>
              </a:rPr>
              <a:t>(</a:t>
            </a:r>
            <a:r>
              <a:rPr lang="en-US" sz="28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800" baseline="-25000" dirty="0">
                <a:solidFill>
                  <a:srgbClr val="CC00CC"/>
                </a:solidFill>
                <a:ea typeface="ＭＳ Ｐゴシック" pitchFamily="34" charset="-128"/>
              </a:rPr>
              <a:t>1</a:t>
            </a:r>
            <a:r>
              <a:rPr lang="en-US" sz="2800" dirty="0">
                <a:solidFill>
                  <a:srgbClr val="CC00CC"/>
                </a:solidFill>
                <a:ea typeface="ＭＳ Ｐゴシック" pitchFamily="34" charset="-128"/>
              </a:rPr>
              <a:t>, </a:t>
            </a:r>
            <a:r>
              <a:rPr lang="en-US" sz="28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800" baseline="-25000" dirty="0">
                <a:solidFill>
                  <a:srgbClr val="CC00CC"/>
                </a:solidFill>
                <a:ea typeface="ＭＳ Ｐゴシック" pitchFamily="34" charset="-128"/>
              </a:rPr>
              <a:t>2</a:t>
            </a:r>
            <a:r>
              <a:rPr lang="en-US" sz="2800" dirty="0">
                <a:solidFill>
                  <a:srgbClr val="CC00CC"/>
                </a:solidFill>
                <a:ea typeface="ＭＳ Ｐゴシック" pitchFamily="34" charset="-128"/>
              </a:rPr>
              <a:t>, …, </a:t>
            </a:r>
            <a:r>
              <a:rPr lang="en-US" sz="2800" i="1" dirty="0" err="1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800" i="1" baseline="-25000" dirty="0" err="1">
                <a:solidFill>
                  <a:srgbClr val="CC00CC"/>
                </a:solidFill>
                <a:ea typeface="ＭＳ Ｐゴシック" pitchFamily="34" charset="-128"/>
              </a:rPr>
              <a:t>n</a:t>
            </a:r>
            <a:r>
              <a:rPr lang="en-US" sz="2800" dirty="0">
                <a:solidFill>
                  <a:srgbClr val="CC00CC"/>
                </a:solidFill>
                <a:ea typeface="ＭＳ Ｐゴシック" pitchFamily="34" charset="-128"/>
              </a:rPr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1" y="3755742"/>
            <a:ext cx="12191997" cy="310225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ＭＳ Ｐゴシック" pitchFamily="34" charset="-128"/>
              </a:rPr>
              <a:t>Prior Sampling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2133600" y="1524000"/>
            <a:ext cx="8229600" cy="4876800"/>
          </a:xfrm>
        </p:spPr>
        <p:txBody>
          <a:bodyPr/>
          <a:lstStyle/>
          <a:p>
            <a:r>
              <a:rPr lang="en-US" sz="2400" dirty="0">
                <a:ea typeface="ＭＳ Ｐゴシック" pitchFamily="34" charset="-128"/>
                <a:cs typeface="Calibri" pitchFamily="34" charset="0"/>
              </a:rPr>
              <a:t>This process generates samples with probability:</a:t>
            </a:r>
          </a:p>
          <a:p>
            <a:pPr marL="0" lvl="1" indent="0">
              <a:buClr>
                <a:schemeClr val="accent2"/>
              </a:buClr>
              <a:buNone/>
            </a:pPr>
            <a:r>
              <a:rPr lang="en-US" sz="2400" dirty="0">
                <a:ea typeface="ＭＳ Ｐゴシック" pitchFamily="34" charset="-128"/>
                <a:cs typeface="Calibri" pitchFamily="34" charset="0"/>
              </a:rPr>
              <a:t>	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S</a:t>
            </a:r>
            <a:r>
              <a:rPr lang="en-US" sz="2400" i="1" baseline="-250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PS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(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400" baseline="-25000" dirty="0">
                <a:solidFill>
                  <a:srgbClr val="CC00CC"/>
                </a:solidFill>
                <a:ea typeface="ＭＳ Ｐゴシック" pitchFamily="34" charset="-128"/>
              </a:rPr>
              <a:t>1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</a:rPr>
              <a:t>,…,</a:t>
            </a:r>
            <a:r>
              <a:rPr lang="en-US" sz="2400" i="1" dirty="0" err="1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400" i="1" baseline="-25000" dirty="0" err="1">
                <a:solidFill>
                  <a:srgbClr val="CC00CC"/>
                </a:solidFill>
                <a:ea typeface="ＭＳ Ｐゴシック" pitchFamily="34" charset="-128"/>
              </a:rPr>
              <a:t>n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) = </a:t>
            </a:r>
            <a:endParaRPr lang="en-US" sz="2400" dirty="0">
              <a:ea typeface="ＭＳ Ｐゴシック" pitchFamily="34" charset="-128"/>
              <a:cs typeface="Calibri" pitchFamily="34" charset="0"/>
            </a:endParaRPr>
          </a:p>
          <a:p>
            <a:pPr>
              <a:buFont typeface="Wingdings" pitchFamily="2" charset="2"/>
              <a:buNone/>
            </a:pPr>
            <a:r>
              <a:rPr lang="en-US" sz="2400" dirty="0">
                <a:ea typeface="ＭＳ Ｐゴシック" pitchFamily="34" charset="-128"/>
                <a:cs typeface="Calibri" pitchFamily="34" charset="0"/>
              </a:rPr>
              <a:t>	…i.e. the BN</a:t>
            </a:r>
            <a:r>
              <a:rPr lang="ja-JP" altLang="en-US" sz="2400" dirty="0">
                <a:ea typeface="ＭＳ Ｐゴシック" pitchFamily="34" charset="-128"/>
                <a:cs typeface="Calibri" pitchFamily="34" charset="0"/>
              </a:rPr>
              <a:t>’</a:t>
            </a:r>
            <a:r>
              <a:rPr lang="en-US" altLang="ja-JP" sz="2400" dirty="0">
                <a:ea typeface="ＭＳ Ｐゴシック" pitchFamily="34" charset="-128"/>
                <a:cs typeface="Calibri" pitchFamily="34" charset="0"/>
              </a:rPr>
              <a:t>s joint probability</a:t>
            </a:r>
          </a:p>
          <a:p>
            <a:endParaRPr lang="en-US" sz="2400" dirty="0">
              <a:ea typeface="ＭＳ Ｐゴシック" pitchFamily="34" charset="-128"/>
              <a:cs typeface="Calibri" pitchFamily="34" charset="0"/>
            </a:endParaRPr>
          </a:p>
          <a:p>
            <a:r>
              <a:rPr lang="en-US" sz="2400" dirty="0">
                <a:ea typeface="ＭＳ Ｐゴシック" pitchFamily="34" charset="-128"/>
                <a:cs typeface="Calibri" pitchFamily="34" charset="0"/>
              </a:rPr>
              <a:t>Let the number of samples of an event be 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N</a:t>
            </a:r>
            <a:r>
              <a:rPr lang="en-US" sz="2400" i="1" baseline="-250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PS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(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400" baseline="-25000" dirty="0">
                <a:solidFill>
                  <a:srgbClr val="CC00CC"/>
                </a:solidFill>
                <a:ea typeface="ＭＳ Ｐゴシック" pitchFamily="34" charset="-128"/>
              </a:rPr>
              <a:t>1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</a:rPr>
              <a:t>,…,</a:t>
            </a:r>
            <a:r>
              <a:rPr lang="en-US" sz="2400" i="1" dirty="0" err="1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400" i="1" baseline="-25000" dirty="0" err="1">
                <a:solidFill>
                  <a:srgbClr val="CC00CC"/>
                </a:solidFill>
                <a:ea typeface="ＭＳ Ｐゴシック" pitchFamily="34" charset="-128"/>
              </a:rPr>
              <a:t>n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)</a:t>
            </a:r>
          </a:p>
          <a:p>
            <a:r>
              <a:rPr lang="en-US" sz="2400" dirty="0">
                <a:ea typeface="ＭＳ Ｐゴシック" pitchFamily="34" charset="-128"/>
                <a:cs typeface="Calibri" pitchFamily="34" charset="0"/>
              </a:rPr>
              <a:t>Estimate from 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N </a:t>
            </a:r>
            <a:r>
              <a:rPr lang="en-US" sz="2400" dirty="0">
                <a:ea typeface="ＭＳ Ｐゴシック" pitchFamily="34" charset="-128"/>
                <a:cs typeface="Calibri" pitchFamily="34" charset="0"/>
              </a:rPr>
              <a:t>samples is 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Q</a:t>
            </a:r>
            <a:r>
              <a:rPr lang="en-US" sz="2400" i="1" baseline="-250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N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(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400" baseline="-25000" dirty="0">
                <a:solidFill>
                  <a:srgbClr val="CC00CC"/>
                </a:solidFill>
                <a:ea typeface="ＭＳ Ｐゴシック" pitchFamily="34" charset="-128"/>
              </a:rPr>
              <a:t>1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</a:rPr>
              <a:t>,…,</a:t>
            </a:r>
            <a:r>
              <a:rPr lang="en-US" sz="2400" i="1" dirty="0" err="1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400" i="1" baseline="-25000" dirty="0" err="1">
                <a:solidFill>
                  <a:srgbClr val="CC00CC"/>
                </a:solidFill>
                <a:ea typeface="ＭＳ Ｐゴシック" pitchFamily="34" charset="-128"/>
              </a:rPr>
              <a:t>n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) = 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N</a:t>
            </a:r>
            <a:r>
              <a:rPr lang="en-US" sz="2400" i="1" baseline="-250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PS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(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400" baseline="-25000" dirty="0">
                <a:solidFill>
                  <a:srgbClr val="CC00CC"/>
                </a:solidFill>
                <a:ea typeface="ＭＳ Ｐゴシック" pitchFamily="34" charset="-128"/>
              </a:rPr>
              <a:t>1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</a:rPr>
              <a:t>,…,</a:t>
            </a:r>
            <a:r>
              <a:rPr lang="en-US" sz="2400" i="1" dirty="0" err="1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400" i="1" baseline="-25000" dirty="0" err="1">
                <a:solidFill>
                  <a:srgbClr val="CC00CC"/>
                </a:solidFill>
                <a:ea typeface="ＭＳ Ｐゴシック" pitchFamily="34" charset="-128"/>
              </a:rPr>
              <a:t>n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</a:rPr>
              <a:t>)/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</a:rPr>
              <a:t>N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 </a:t>
            </a:r>
            <a:endParaRPr lang="en-US" sz="2400" dirty="0">
              <a:ea typeface="ＭＳ Ｐゴシック" pitchFamily="34" charset="-128"/>
              <a:cs typeface="Calibri" pitchFamily="34" charset="0"/>
            </a:endParaRPr>
          </a:p>
          <a:p>
            <a:r>
              <a:rPr lang="en-US" sz="2400" dirty="0">
                <a:ea typeface="ＭＳ Ｐゴシック" pitchFamily="34" charset="-128"/>
                <a:cs typeface="Calibri" pitchFamily="34" charset="0"/>
              </a:rPr>
              <a:t>Then </a:t>
            </a:r>
            <a:r>
              <a:rPr lang="en-US" sz="2400" dirty="0" err="1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lim</a:t>
            </a:r>
            <a:r>
              <a:rPr lang="en-US" sz="2400" i="1" baseline="-25000" dirty="0" err="1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N</a:t>
            </a:r>
            <a:r>
              <a:rPr lang="en-US" sz="2400" baseline="-25000" dirty="0">
                <a:solidFill>
                  <a:srgbClr val="CC00CC"/>
                </a:solidFill>
                <a:sym typeface="Symbol"/>
              </a:rPr>
              <a:t></a:t>
            </a:r>
            <a:r>
              <a:rPr lang="en-US" baseline="-25000" dirty="0">
                <a:solidFill>
                  <a:srgbClr val="CC00CC"/>
                </a:solidFill>
                <a:sym typeface="Symbol"/>
              </a:rPr>
              <a:t></a:t>
            </a:r>
            <a:r>
              <a:rPr lang="en-US" sz="2400" dirty="0"/>
              <a:t> 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Q</a:t>
            </a:r>
            <a:r>
              <a:rPr lang="en-US" sz="2400" i="1" baseline="-250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N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(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400" baseline="-25000" dirty="0">
                <a:solidFill>
                  <a:srgbClr val="CC00CC"/>
                </a:solidFill>
                <a:ea typeface="ＭＳ Ｐゴシック" pitchFamily="34" charset="-128"/>
              </a:rPr>
              <a:t>1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</a:rPr>
              <a:t>,…,</a:t>
            </a:r>
            <a:r>
              <a:rPr lang="en-US" sz="2400" i="1" dirty="0" err="1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400" i="1" baseline="-25000" dirty="0" err="1">
                <a:solidFill>
                  <a:srgbClr val="CC00CC"/>
                </a:solidFill>
                <a:ea typeface="ＭＳ Ｐゴシック" pitchFamily="34" charset="-128"/>
              </a:rPr>
              <a:t>n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)  =  </a:t>
            </a:r>
            <a:r>
              <a:rPr lang="en-US" sz="2400" dirty="0" err="1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lim</a:t>
            </a:r>
            <a:r>
              <a:rPr lang="en-US" sz="2400" i="1" baseline="-25000" dirty="0" err="1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N</a:t>
            </a:r>
            <a:r>
              <a:rPr lang="en-US" sz="2400" baseline="-25000" dirty="0">
                <a:solidFill>
                  <a:srgbClr val="CC00CC"/>
                </a:solidFill>
                <a:sym typeface="Symbol"/>
              </a:rPr>
              <a:t>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 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N</a:t>
            </a:r>
            <a:r>
              <a:rPr lang="en-US" sz="2400" i="1" baseline="-250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PS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(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400" baseline="-25000" dirty="0">
                <a:solidFill>
                  <a:srgbClr val="CC00CC"/>
                </a:solidFill>
                <a:ea typeface="ＭＳ Ｐゴシック" pitchFamily="34" charset="-128"/>
              </a:rPr>
              <a:t>1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</a:rPr>
              <a:t>,…,</a:t>
            </a:r>
            <a:r>
              <a:rPr lang="en-US" sz="2400" i="1" dirty="0" err="1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400" i="1" baseline="-25000" dirty="0" err="1">
                <a:solidFill>
                  <a:srgbClr val="CC00CC"/>
                </a:solidFill>
                <a:ea typeface="ＭＳ Ｐゴシック" pitchFamily="34" charset="-128"/>
              </a:rPr>
              <a:t>n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</a:rPr>
              <a:t>)/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</a:rPr>
              <a:t>N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			           = 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S</a:t>
            </a:r>
            <a:r>
              <a:rPr lang="en-US" sz="2400" i="1" baseline="-250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PS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(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400" baseline="-25000" dirty="0">
                <a:solidFill>
                  <a:srgbClr val="CC00CC"/>
                </a:solidFill>
                <a:ea typeface="ＭＳ Ｐゴシック" pitchFamily="34" charset="-128"/>
              </a:rPr>
              <a:t>1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</a:rPr>
              <a:t>,…,</a:t>
            </a:r>
            <a:r>
              <a:rPr lang="en-US" sz="2400" i="1" dirty="0" err="1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400" i="1" baseline="-25000" dirty="0" err="1">
                <a:solidFill>
                  <a:srgbClr val="CC00CC"/>
                </a:solidFill>
                <a:ea typeface="ＭＳ Ｐゴシック" pitchFamily="34" charset="-128"/>
              </a:rPr>
              <a:t>n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)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			           = 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P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(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400" baseline="-25000" dirty="0">
                <a:solidFill>
                  <a:srgbClr val="CC00CC"/>
                </a:solidFill>
                <a:ea typeface="ＭＳ Ｐゴシック" pitchFamily="34" charset="-128"/>
              </a:rPr>
              <a:t>1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</a:rPr>
              <a:t>,…,</a:t>
            </a:r>
            <a:r>
              <a:rPr lang="en-US" sz="2400" i="1" dirty="0" err="1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400" i="1" baseline="-25000" dirty="0" err="1">
                <a:solidFill>
                  <a:srgbClr val="CC00CC"/>
                </a:solidFill>
                <a:ea typeface="ＭＳ Ｐゴシック" pitchFamily="34" charset="-128"/>
              </a:rPr>
              <a:t>n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) </a:t>
            </a:r>
            <a:endParaRPr lang="en-US" sz="2400" dirty="0">
              <a:ea typeface="ＭＳ Ｐゴシック" pitchFamily="34" charset="-128"/>
              <a:cs typeface="Calibri" pitchFamily="34" charset="0"/>
            </a:endParaRPr>
          </a:p>
          <a:p>
            <a:r>
              <a:rPr lang="en-US" sz="2400" dirty="0">
                <a:ea typeface="ＭＳ Ｐゴシック" pitchFamily="34" charset="-128"/>
                <a:cs typeface="Calibri" pitchFamily="34" charset="0"/>
              </a:rPr>
              <a:t>I.e., the sampling procedure is </a:t>
            </a:r>
            <a:r>
              <a:rPr lang="en-US" sz="2400" b="1" i="1" dirty="0">
                <a:solidFill>
                  <a:srgbClr val="3333FF"/>
                </a:solidFill>
                <a:ea typeface="ＭＳ Ｐゴシック" pitchFamily="34" charset="-128"/>
                <a:cs typeface="Calibri" pitchFamily="34" charset="0"/>
              </a:rPr>
              <a:t>consistent</a:t>
            </a:r>
          </a:p>
          <a:p>
            <a:endParaRPr lang="en-US" sz="2400" dirty="0">
              <a:ea typeface="ＭＳ Ｐゴシック" pitchFamily="34" charset="-128"/>
              <a:cs typeface="Calibri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876800" y="1976735"/>
            <a:ext cx="4688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990099"/>
                </a:solidFill>
                <a:sym typeface="Symbol"/>
              </a:rPr>
              <a:t></a:t>
            </a:r>
            <a:r>
              <a:rPr lang="en-US" sz="2400" i="1" baseline="-25000" dirty="0" err="1">
                <a:solidFill>
                  <a:srgbClr val="CC00CC"/>
                </a:solidFill>
                <a:sym typeface="Symbol"/>
              </a:rPr>
              <a:t>i</a:t>
            </a:r>
            <a:r>
              <a:rPr lang="en-US" sz="2400" i="1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sz="2400" i="1" dirty="0">
                <a:solidFill>
                  <a:srgbClr val="CC00CC"/>
                </a:solidFill>
                <a:cs typeface="Calibri" pitchFamily="34" charset="0"/>
              </a:rPr>
              <a:t>P</a:t>
            </a:r>
            <a:r>
              <a:rPr lang="en-US" sz="2400" dirty="0">
                <a:solidFill>
                  <a:srgbClr val="CC00CC"/>
                </a:solidFill>
              </a:rPr>
              <a:t>(</a:t>
            </a:r>
            <a:r>
              <a:rPr lang="en-US" sz="2400" i="1" dirty="0">
                <a:solidFill>
                  <a:srgbClr val="CC00CC"/>
                </a:solidFill>
              </a:rPr>
              <a:t>x</a:t>
            </a:r>
            <a:r>
              <a:rPr lang="en-US" sz="2400" i="1" baseline="-25000" dirty="0">
                <a:solidFill>
                  <a:srgbClr val="CC00CC"/>
                </a:solidFill>
              </a:rPr>
              <a:t>i</a:t>
            </a:r>
            <a:r>
              <a:rPr lang="en-US" sz="2400" dirty="0">
                <a:solidFill>
                  <a:srgbClr val="CC00CC"/>
                </a:solidFill>
              </a:rPr>
              <a:t> | </a:t>
            </a:r>
            <a:r>
              <a:rPr lang="en-US" sz="2400" i="1" dirty="0">
                <a:solidFill>
                  <a:srgbClr val="CC00CC"/>
                </a:solidFill>
              </a:rPr>
              <a:t>parents</a:t>
            </a:r>
            <a:r>
              <a:rPr lang="en-US" sz="2400" dirty="0">
                <a:solidFill>
                  <a:srgbClr val="CC00CC"/>
                </a:solidFill>
              </a:rPr>
              <a:t>(</a:t>
            </a:r>
            <a:r>
              <a:rPr lang="en-US" sz="2400" i="1" dirty="0">
                <a:solidFill>
                  <a:srgbClr val="CC00CC"/>
                </a:solidFill>
              </a:rPr>
              <a:t>X</a:t>
            </a:r>
            <a:r>
              <a:rPr lang="en-US" sz="2400" i="1" baseline="-25000" dirty="0">
                <a:solidFill>
                  <a:srgbClr val="CC00CC"/>
                </a:solidFill>
              </a:rPr>
              <a:t>i</a:t>
            </a:r>
            <a:r>
              <a:rPr lang="en-US" sz="2400" dirty="0">
                <a:solidFill>
                  <a:srgbClr val="CC00CC"/>
                </a:solidFill>
              </a:rPr>
              <a:t>)) = </a:t>
            </a:r>
            <a:r>
              <a:rPr lang="en-US" sz="2400" i="1" dirty="0">
                <a:solidFill>
                  <a:srgbClr val="CC00CC"/>
                </a:solidFill>
                <a:cs typeface="Calibri" pitchFamily="34" charset="0"/>
              </a:rPr>
              <a:t>P</a:t>
            </a:r>
            <a:r>
              <a:rPr lang="en-US" sz="2400" dirty="0">
                <a:solidFill>
                  <a:srgbClr val="CC00CC"/>
                </a:solidFill>
                <a:cs typeface="Calibri" pitchFamily="34" charset="0"/>
              </a:rPr>
              <a:t>(</a:t>
            </a:r>
            <a:r>
              <a:rPr lang="en-US" sz="2400" i="1" dirty="0">
                <a:solidFill>
                  <a:srgbClr val="CC00CC"/>
                </a:solidFill>
              </a:rPr>
              <a:t>x</a:t>
            </a:r>
            <a:r>
              <a:rPr lang="en-US" sz="2400" baseline="-25000" dirty="0">
                <a:solidFill>
                  <a:srgbClr val="CC00CC"/>
                </a:solidFill>
              </a:rPr>
              <a:t>1</a:t>
            </a:r>
            <a:r>
              <a:rPr lang="en-US" sz="2400" dirty="0">
                <a:solidFill>
                  <a:srgbClr val="CC00CC"/>
                </a:solidFill>
              </a:rPr>
              <a:t>,…,</a:t>
            </a:r>
            <a:r>
              <a:rPr lang="en-US" sz="2400" i="1" dirty="0" err="1">
                <a:solidFill>
                  <a:srgbClr val="CC00CC"/>
                </a:solidFill>
              </a:rPr>
              <a:t>x</a:t>
            </a:r>
            <a:r>
              <a:rPr lang="en-US" sz="2400" i="1" baseline="-25000" dirty="0" err="1">
                <a:solidFill>
                  <a:srgbClr val="CC00CC"/>
                </a:solidFill>
              </a:rPr>
              <a:t>n</a:t>
            </a:r>
            <a:r>
              <a:rPr lang="en-US" sz="2400" dirty="0">
                <a:solidFill>
                  <a:srgbClr val="CC00CC"/>
                </a:solidFill>
                <a:cs typeface="Calibri" pitchFamily="34" charset="0"/>
              </a:rPr>
              <a:t>) 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libri"/>
                <a:ea typeface="ＭＳ Ｐゴシック" pitchFamily="34" charset="-128"/>
                <a:cs typeface="Calibri"/>
              </a:rPr>
              <a:t>Example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4800600"/>
          </a:xfrm>
        </p:spPr>
        <p:txBody>
          <a:bodyPr/>
          <a:lstStyle/>
          <a:p>
            <a:r>
              <a:rPr lang="en-US" sz="2400" dirty="0">
                <a:latin typeface="Calibri"/>
                <a:ea typeface="ＭＳ Ｐゴシック" pitchFamily="34" charset="-128"/>
                <a:cs typeface="Calibri"/>
              </a:rPr>
              <a:t>We’</a:t>
            </a:r>
            <a:r>
              <a:rPr lang="en-US" altLang="ja-JP" sz="2400" dirty="0">
                <a:latin typeface="Calibri"/>
                <a:ea typeface="ＭＳ Ｐゴシック" pitchFamily="34" charset="-128"/>
                <a:cs typeface="Calibri"/>
              </a:rPr>
              <a:t>ll get a bunch of samples from the BN:</a:t>
            </a:r>
          </a:p>
          <a:p>
            <a:pPr lvl="1">
              <a:buNone/>
            </a:pPr>
            <a:r>
              <a:rPr lang="en-US" sz="2000" dirty="0">
                <a:latin typeface="Calibri"/>
                <a:ea typeface="ＭＳ Ｐゴシック" pitchFamily="34" charset="-128"/>
                <a:cs typeface="Calibri"/>
              </a:rPr>
              <a:t>	</a:t>
            </a:r>
            <a:r>
              <a:rPr lang="en-US" sz="2000" dirty="0">
                <a:solidFill>
                  <a:srgbClr val="CC00CD"/>
                </a:solidFill>
                <a:latin typeface="Calibri"/>
                <a:ea typeface="ＭＳ Ｐゴシック" pitchFamily="34" charset="-128"/>
                <a:cs typeface="Calibri"/>
              </a:rPr>
              <a:t>   c, </a:t>
            </a:r>
            <a:r>
              <a:rPr lang="en-US" sz="2000" dirty="0">
                <a:solidFill>
                  <a:srgbClr val="CC00CD"/>
                </a:solidFill>
                <a:sym typeface="Symbol"/>
              </a:rPr>
              <a:t></a:t>
            </a:r>
            <a:r>
              <a:rPr lang="en-US" sz="2000" dirty="0">
                <a:solidFill>
                  <a:srgbClr val="CC00CD"/>
                </a:solidFill>
                <a:latin typeface="Calibri"/>
                <a:ea typeface="ＭＳ Ｐゴシック" pitchFamily="34" charset="-128"/>
                <a:cs typeface="Calibri"/>
              </a:rPr>
              <a:t>s,    r,    w</a:t>
            </a:r>
          </a:p>
          <a:p>
            <a:pPr lvl="1">
              <a:buFont typeface="Wingdings" pitchFamily="2" charset="2"/>
              <a:buNone/>
            </a:pPr>
            <a:r>
              <a:rPr lang="en-US" sz="2000" dirty="0">
                <a:solidFill>
                  <a:srgbClr val="CC00CD"/>
                </a:solidFill>
                <a:latin typeface="Calibri"/>
                <a:ea typeface="ＭＳ Ｐゴシック" pitchFamily="34" charset="-128"/>
                <a:cs typeface="Calibri"/>
              </a:rPr>
              <a:t>	   c,    s,    r,    w</a:t>
            </a:r>
          </a:p>
          <a:p>
            <a:pPr lvl="1">
              <a:buNone/>
            </a:pPr>
            <a:r>
              <a:rPr lang="en-US" sz="2000" dirty="0">
                <a:solidFill>
                  <a:srgbClr val="CC00CD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	</a:t>
            </a:r>
            <a:r>
              <a:rPr lang="en-US" sz="2000" dirty="0">
                <a:solidFill>
                  <a:srgbClr val="CC00CD"/>
                </a:solidFill>
                <a:sym typeface="Symbol"/>
              </a:rPr>
              <a:t></a:t>
            </a:r>
            <a:r>
              <a:rPr lang="en-US" sz="2000" dirty="0">
                <a:solidFill>
                  <a:srgbClr val="CC00CD"/>
                </a:solidFill>
                <a:latin typeface="Calibri"/>
                <a:ea typeface="ＭＳ Ｐゴシック" pitchFamily="34" charset="-128"/>
                <a:cs typeface="Calibri"/>
              </a:rPr>
              <a:t>c,    s,    r, </a:t>
            </a:r>
            <a:r>
              <a:rPr lang="en-US" sz="2000" dirty="0">
                <a:solidFill>
                  <a:srgbClr val="CC00CD"/>
                </a:solidFill>
                <a:sym typeface="Symbol"/>
              </a:rPr>
              <a:t></a:t>
            </a:r>
            <a:r>
              <a:rPr lang="en-US" sz="2000" dirty="0">
                <a:solidFill>
                  <a:srgbClr val="CC00CD"/>
                </a:solidFill>
                <a:latin typeface="Calibri"/>
                <a:ea typeface="ＭＳ Ｐゴシック" pitchFamily="34" charset="-128"/>
                <a:cs typeface="Calibri"/>
              </a:rPr>
              <a:t>w</a:t>
            </a:r>
          </a:p>
          <a:p>
            <a:pPr lvl="1">
              <a:buNone/>
            </a:pPr>
            <a:r>
              <a:rPr lang="en-US" sz="2000" dirty="0">
                <a:solidFill>
                  <a:srgbClr val="CC00CD"/>
                </a:solidFill>
                <a:latin typeface="Calibri"/>
                <a:ea typeface="ＭＳ Ｐゴシック" pitchFamily="34" charset="-128"/>
                <a:cs typeface="Calibri"/>
              </a:rPr>
              <a:t>	   c, </a:t>
            </a:r>
            <a:r>
              <a:rPr lang="en-US" sz="2000" dirty="0">
                <a:solidFill>
                  <a:srgbClr val="CC00CD"/>
                </a:solidFill>
                <a:sym typeface="Symbol"/>
              </a:rPr>
              <a:t></a:t>
            </a:r>
            <a:r>
              <a:rPr lang="en-US" sz="2000" dirty="0">
                <a:solidFill>
                  <a:srgbClr val="CC00CD"/>
                </a:solidFill>
                <a:latin typeface="Calibri"/>
                <a:ea typeface="ＭＳ Ｐゴシック" pitchFamily="34" charset="-128"/>
                <a:cs typeface="Calibri"/>
              </a:rPr>
              <a:t>s,    r,    w</a:t>
            </a:r>
          </a:p>
          <a:p>
            <a:pPr lvl="1">
              <a:buNone/>
            </a:pPr>
            <a:r>
              <a:rPr lang="en-US" sz="2000" dirty="0">
                <a:solidFill>
                  <a:srgbClr val="CC00CD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	</a:t>
            </a:r>
            <a:r>
              <a:rPr lang="en-US" sz="2000" dirty="0">
                <a:solidFill>
                  <a:srgbClr val="CC00CD"/>
                </a:solidFill>
                <a:sym typeface="Symbol"/>
              </a:rPr>
              <a:t></a:t>
            </a:r>
            <a:r>
              <a:rPr lang="en-US" sz="2000" dirty="0">
                <a:solidFill>
                  <a:srgbClr val="CC00CD"/>
                </a:solidFill>
                <a:latin typeface="Calibri"/>
                <a:ea typeface="ＭＳ Ｐゴシック" pitchFamily="34" charset="-128"/>
                <a:cs typeface="Calibri"/>
              </a:rPr>
              <a:t>c, </a:t>
            </a:r>
            <a:r>
              <a:rPr lang="en-US" sz="2000" dirty="0">
                <a:solidFill>
                  <a:srgbClr val="CC00CD"/>
                </a:solidFill>
                <a:sym typeface="Symbol"/>
              </a:rPr>
              <a:t></a:t>
            </a:r>
            <a:r>
              <a:rPr lang="en-US" sz="2000" dirty="0">
                <a:solidFill>
                  <a:srgbClr val="CC00CD"/>
                </a:solidFill>
                <a:latin typeface="Calibri"/>
                <a:ea typeface="ＭＳ Ｐゴシック" pitchFamily="34" charset="-128"/>
                <a:cs typeface="Calibri"/>
              </a:rPr>
              <a:t>s, </a:t>
            </a:r>
            <a:r>
              <a:rPr lang="en-US" sz="2000" dirty="0">
                <a:solidFill>
                  <a:srgbClr val="CC00CD"/>
                </a:solidFill>
                <a:sym typeface="Symbol"/>
              </a:rPr>
              <a:t></a:t>
            </a:r>
            <a:r>
              <a:rPr lang="en-US" sz="2000" dirty="0">
                <a:solidFill>
                  <a:srgbClr val="CC00CD"/>
                </a:solidFill>
                <a:latin typeface="Calibri"/>
                <a:ea typeface="ＭＳ Ｐゴシック" pitchFamily="34" charset="-128"/>
                <a:cs typeface="Calibri"/>
              </a:rPr>
              <a:t>r,    w</a:t>
            </a:r>
          </a:p>
          <a:p>
            <a:r>
              <a:rPr lang="en-US" sz="2400" dirty="0">
                <a:latin typeface="Calibri"/>
                <a:ea typeface="ＭＳ Ｐゴシック" pitchFamily="34" charset="-128"/>
                <a:cs typeface="Calibri"/>
              </a:rPr>
              <a:t>If we want to know </a:t>
            </a:r>
            <a:r>
              <a:rPr lang="en-US" sz="2400" i="1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</a:rPr>
              <a:t>P</a:t>
            </a:r>
            <a:r>
              <a:rPr lang="en-US" sz="2400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</a:rPr>
              <a:t>(</a:t>
            </a:r>
            <a:r>
              <a:rPr lang="en-US" sz="2400" i="1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</a:rPr>
              <a:t>W</a:t>
            </a:r>
            <a:r>
              <a:rPr lang="en-US" sz="2400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</a:rPr>
              <a:t>)</a:t>
            </a:r>
          </a:p>
          <a:p>
            <a:pPr lvl="1"/>
            <a:r>
              <a:rPr lang="en-US" sz="2000" dirty="0">
                <a:latin typeface="Calibri"/>
                <a:ea typeface="ＭＳ Ｐゴシック" pitchFamily="34" charset="-128"/>
                <a:cs typeface="Calibri"/>
              </a:rPr>
              <a:t>We have counts &lt;</a:t>
            </a:r>
            <a:r>
              <a:rPr lang="en-US" sz="2000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</a:rPr>
              <a:t>w</a:t>
            </a:r>
            <a:r>
              <a:rPr lang="en-US" sz="2000" dirty="0">
                <a:latin typeface="Calibri"/>
                <a:ea typeface="ＭＳ Ｐゴシック" pitchFamily="34" charset="-128"/>
                <a:cs typeface="Calibri"/>
              </a:rPr>
              <a:t>:</a:t>
            </a:r>
            <a:r>
              <a:rPr lang="en-US" sz="2000" dirty="0">
                <a:solidFill>
                  <a:srgbClr val="3333FF"/>
                </a:solidFill>
                <a:latin typeface="Calibri"/>
                <a:ea typeface="ＭＳ Ｐゴシック" pitchFamily="34" charset="-128"/>
                <a:cs typeface="Calibri"/>
              </a:rPr>
              <a:t>4</a:t>
            </a:r>
            <a:r>
              <a:rPr lang="en-US" sz="2000" dirty="0">
                <a:latin typeface="Calibri"/>
                <a:ea typeface="ＭＳ Ｐゴシック" pitchFamily="34" charset="-128"/>
                <a:cs typeface="Calibri"/>
              </a:rPr>
              <a:t>, </a:t>
            </a:r>
            <a:r>
              <a:rPr lang="en-US" sz="2000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sz="2000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w</a:t>
            </a:r>
            <a:r>
              <a:rPr lang="en-US" sz="2000" dirty="0"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:</a:t>
            </a:r>
            <a:r>
              <a:rPr lang="en-US" sz="2000" dirty="0">
                <a:solidFill>
                  <a:srgbClr val="3333FF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1</a:t>
            </a:r>
            <a:r>
              <a:rPr lang="en-US" sz="2000" dirty="0"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&gt;</a:t>
            </a:r>
          </a:p>
          <a:p>
            <a:pPr lvl="1"/>
            <a:r>
              <a:rPr lang="en-US" sz="2000" dirty="0"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Normalize to get </a:t>
            </a:r>
            <a:r>
              <a:rPr lang="en-US" sz="2000" i="1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P</a:t>
            </a:r>
            <a:r>
              <a:rPr lang="en-US" sz="2000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(</a:t>
            </a:r>
            <a:r>
              <a:rPr lang="en-US" sz="2000" i="1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W</a:t>
            </a:r>
            <a:r>
              <a:rPr lang="en-US" sz="2000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) </a:t>
            </a:r>
            <a:r>
              <a:rPr lang="en-US" sz="2000" dirty="0"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= </a:t>
            </a:r>
            <a:r>
              <a:rPr lang="en-US" sz="2000" dirty="0">
                <a:latin typeface="Calibri"/>
                <a:ea typeface="ＭＳ Ｐゴシック" pitchFamily="34" charset="-128"/>
                <a:cs typeface="Calibri"/>
              </a:rPr>
              <a:t>&lt;</a:t>
            </a:r>
            <a:r>
              <a:rPr lang="en-US" sz="2000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</a:rPr>
              <a:t>w</a:t>
            </a:r>
            <a:r>
              <a:rPr lang="en-US" sz="2000" dirty="0">
                <a:latin typeface="Calibri"/>
                <a:ea typeface="ＭＳ Ｐゴシック" pitchFamily="34" charset="-128"/>
                <a:cs typeface="Calibri"/>
              </a:rPr>
              <a:t>:</a:t>
            </a:r>
            <a:r>
              <a:rPr lang="en-US" sz="2000" dirty="0">
                <a:solidFill>
                  <a:srgbClr val="3333FF"/>
                </a:solidFill>
                <a:latin typeface="Calibri"/>
                <a:ea typeface="ＭＳ Ｐゴシック" pitchFamily="34" charset="-128"/>
                <a:cs typeface="Calibri"/>
              </a:rPr>
              <a:t>0.8</a:t>
            </a:r>
            <a:r>
              <a:rPr lang="en-US" sz="2000" dirty="0">
                <a:latin typeface="Calibri"/>
                <a:ea typeface="ＭＳ Ｐゴシック" pitchFamily="34" charset="-128"/>
                <a:cs typeface="Calibri"/>
              </a:rPr>
              <a:t>, </a:t>
            </a:r>
            <a:r>
              <a:rPr lang="en-US" sz="2000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sz="2000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w</a:t>
            </a:r>
            <a:r>
              <a:rPr lang="en-US" sz="2000" dirty="0"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:</a:t>
            </a:r>
            <a:r>
              <a:rPr lang="en-US" sz="2000" dirty="0">
                <a:solidFill>
                  <a:srgbClr val="3333FF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0.2</a:t>
            </a:r>
            <a:r>
              <a:rPr lang="en-US" sz="2000" dirty="0"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&gt;</a:t>
            </a:r>
          </a:p>
          <a:p>
            <a:pPr lvl="1"/>
            <a:r>
              <a:rPr lang="en-US" sz="2000" dirty="0"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This will get closer to the true distribution with more samples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7315200" y="1905000"/>
            <a:ext cx="1652499" cy="1447799"/>
            <a:chOff x="7416868" y="3352800"/>
            <a:chExt cx="2870132" cy="2514600"/>
          </a:xfrm>
        </p:grpSpPr>
        <p:sp>
          <p:nvSpPr>
            <p:cNvPr id="18" name="Oval 4"/>
            <p:cNvSpPr>
              <a:spLocks noChangeArrowheads="1"/>
            </p:cNvSpPr>
            <p:nvPr/>
          </p:nvSpPr>
          <p:spPr bwMode="auto">
            <a:xfrm>
              <a:off x="7416868" y="4267200"/>
              <a:ext cx="762000" cy="762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solidFill>
                    <a:srgbClr val="CC00CD"/>
                  </a:solidFill>
                  <a:latin typeface="Calibri"/>
                  <a:cs typeface="Calibri"/>
                </a:rPr>
                <a:t>S</a:t>
              </a:r>
              <a:endParaRPr lang="en-US" baseline="-25000" dirty="0">
                <a:solidFill>
                  <a:srgbClr val="CC00CD"/>
                </a:solidFill>
                <a:latin typeface="Calibri"/>
                <a:cs typeface="Calibri"/>
              </a:endParaRPr>
            </a:p>
          </p:txBody>
        </p:sp>
        <p:sp>
          <p:nvSpPr>
            <p:cNvPr id="19" name="Oval 4"/>
            <p:cNvSpPr>
              <a:spLocks noChangeArrowheads="1"/>
            </p:cNvSpPr>
            <p:nvPr/>
          </p:nvSpPr>
          <p:spPr bwMode="auto">
            <a:xfrm>
              <a:off x="9525000" y="4267200"/>
              <a:ext cx="762000" cy="762000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solidFill>
                    <a:srgbClr val="CC00CD"/>
                  </a:solidFill>
                  <a:latin typeface="Calibri"/>
                  <a:cs typeface="Calibri"/>
                </a:rPr>
                <a:t>R</a:t>
              </a:r>
              <a:endParaRPr lang="en-US" baseline="-25000" dirty="0">
                <a:solidFill>
                  <a:srgbClr val="CC00CD"/>
                </a:solidFill>
                <a:latin typeface="Calibri"/>
                <a:cs typeface="Calibri"/>
              </a:endParaRPr>
            </a:p>
          </p:txBody>
        </p:sp>
        <p:sp>
          <p:nvSpPr>
            <p:cNvPr id="20" name="Oval 4"/>
            <p:cNvSpPr>
              <a:spLocks noChangeArrowheads="1"/>
            </p:cNvSpPr>
            <p:nvPr/>
          </p:nvSpPr>
          <p:spPr bwMode="auto">
            <a:xfrm>
              <a:off x="8483668" y="5105400"/>
              <a:ext cx="762000" cy="762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solidFill>
                    <a:srgbClr val="CC00CD"/>
                  </a:solidFill>
                  <a:latin typeface="Calibri"/>
                  <a:cs typeface="Calibri"/>
                </a:rPr>
                <a:t>W</a:t>
              </a:r>
              <a:endParaRPr lang="en-US" baseline="-25000" dirty="0">
                <a:solidFill>
                  <a:srgbClr val="CC00CD"/>
                </a:solidFill>
                <a:latin typeface="Calibri"/>
                <a:cs typeface="Calibri"/>
              </a:endParaRPr>
            </a:p>
          </p:txBody>
        </p:sp>
        <p:cxnSp>
          <p:nvCxnSpPr>
            <p:cNvPr id="21" name="AutoShape 6"/>
            <p:cNvCxnSpPr>
              <a:cxnSpLocks noChangeShapeType="1"/>
              <a:stCxn id="19" idx="3"/>
              <a:endCxn id="20" idx="7"/>
            </p:cNvCxnSpPr>
            <p:nvPr/>
          </p:nvCxnSpPr>
          <p:spPr bwMode="auto">
            <a:xfrm flipH="1">
              <a:off x="9134076" y="4917608"/>
              <a:ext cx="502516" cy="29938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22" name="AutoShape 6"/>
            <p:cNvCxnSpPr>
              <a:cxnSpLocks noChangeShapeType="1"/>
              <a:stCxn id="18" idx="5"/>
              <a:endCxn id="20" idx="1"/>
            </p:cNvCxnSpPr>
            <p:nvPr/>
          </p:nvCxnSpPr>
          <p:spPr bwMode="auto">
            <a:xfrm>
              <a:off x="8067276" y="4917608"/>
              <a:ext cx="527984" cy="29938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23" name="Oval 4"/>
            <p:cNvSpPr>
              <a:spLocks noChangeArrowheads="1"/>
            </p:cNvSpPr>
            <p:nvPr/>
          </p:nvSpPr>
          <p:spPr bwMode="auto">
            <a:xfrm>
              <a:off x="8483668" y="3352800"/>
              <a:ext cx="762000" cy="762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solidFill>
                    <a:srgbClr val="CC00CD"/>
                  </a:solidFill>
                  <a:latin typeface="Calibri"/>
                  <a:cs typeface="Calibri"/>
                </a:rPr>
                <a:t>C</a:t>
              </a:r>
              <a:endParaRPr lang="en-US" baseline="-25000" dirty="0">
                <a:solidFill>
                  <a:srgbClr val="CC00CD"/>
                </a:solidFill>
                <a:latin typeface="Calibri"/>
                <a:cs typeface="Calibri"/>
              </a:endParaRPr>
            </a:p>
          </p:txBody>
        </p:sp>
        <p:cxnSp>
          <p:nvCxnSpPr>
            <p:cNvPr id="24" name="AutoShape 6"/>
            <p:cNvCxnSpPr>
              <a:cxnSpLocks noChangeShapeType="1"/>
              <a:stCxn id="23" idx="5"/>
              <a:endCxn id="19" idx="1"/>
            </p:cNvCxnSpPr>
            <p:nvPr/>
          </p:nvCxnSpPr>
          <p:spPr bwMode="auto">
            <a:xfrm>
              <a:off x="9134076" y="4003208"/>
              <a:ext cx="502516" cy="37558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25" name="AutoShape 6"/>
            <p:cNvCxnSpPr>
              <a:cxnSpLocks noChangeShapeType="1"/>
              <a:stCxn id="23" idx="3"/>
              <a:endCxn id="18" idx="7"/>
            </p:cNvCxnSpPr>
            <p:nvPr/>
          </p:nvCxnSpPr>
          <p:spPr bwMode="auto">
            <a:xfrm flipH="1">
              <a:off x="8067276" y="4003208"/>
              <a:ext cx="527984" cy="37558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Rejection sampling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1" y="2782858"/>
            <a:ext cx="12039597" cy="3133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8728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9" name="Text Box 4"/>
          <p:cNvSpPr txBox="1">
            <a:spLocks noChangeArrowheads="1"/>
          </p:cNvSpPr>
          <p:nvPr/>
        </p:nvSpPr>
        <p:spPr bwMode="auto">
          <a:xfrm>
            <a:off x="7315200" y="4849812"/>
            <a:ext cx="2895600" cy="1692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lvl="1" eaLnBrk="1" hangingPunct="1">
              <a:buFont typeface="Wingdings" pitchFamily="2" charset="2"/>
              <a:buNone/>
            </a:pPr>
            <a:r>
              <a:rPr lang="en-US" sz="2000" dirty="0">
                <a:solidFill>
                  <a:srgbClr val="CC00CD"/>
                </a:solidFill>
                <a:latin typeface="Calibri"/>
                <a:cs typeface="Calibri"/>
              </a:rPr>
              <a:t>	   c,</a:t>
            </a:r>
            <a:r>
              <a:rPr lang="en-US" sz="2000" dirty="0">
                <a:solidFill>
                  <a:srgbClr val="CC00CD"/>
                </a:solidFill>
                <a:sym typeface="Symbol"/>
              </a:rPr>
              <a:t> </a:t>
            </a:r>
            <a:r>
              <a:rPr lang="en-US" sz="2000" dirty="0">
                <a:solidFill>
                  <a:srgbClr val="CC00CD"/>
                </a:solidFill>
                <a:latin typeface="Calibri"/>
                <a:cs typeface="Calibri"/>
              </a:rPr>
              <a:t>s,    r,    w</a:t>
            </a:r>
          </a:p>
          <a:p>
            <a:pPr lvl="1" eaLnBrk="1" hangingPunct="1">
              <a:buFont typeface="Wingdings" pitchFamily="2" charset="2"/>
              <a:buNone/>
            </a:pPr>
            <a:r>
              <a:rPr lang="en-US" sz="2000" dirty="0">
                <a:solidFill>
                  <a:srgbClr val="CC00CD"/>
                </a:solidFill>
                <a:latin typeface="Calibri"/>
                <a:cs typeface="Calibri"/>
              </a:rPr>
              <a:t>	   c,    s, </a:t>
            </a:r>
            <a:r>
              <a:rPr lang="en-US" sz="2000" dirty="0">
                <a:solidFill>
                  <a:srgbClr val="CC00CD"/>
                </a:solidFill>
                <a:sym typeface="Symbol"/>
              </a:rPr>
              <a:t></a:t>
            </a:r>
            <a:r>
              <a:rPr lang="en-US" sz="2000" dirty="0">
                <a:solidFill>
                  <a:srgbClr val="CC00CD"/>
                </a:solidFill>
                <a:latin typeface="Calibri"/>
                <a:cs typeface="Calibri"/>
              </a:rPr>
              <a:t>r</a:t>
            </a:r>
          </a:p>
          <a:p>
            <a:pPr lvl="1" eaLnBrk="1" hangingPunct="1">
              <a:buFont typeface="Wingdings" pitchFamily="2" charset="2"/>
              <a:buNone/>
            </a:pPr>
            <a:r>
              <a:rPr lang="en-US" sz="2000" dirty="0">
                <a:solidFill>
                  <a:srgbClr val="CC00CD"/>
                </a:solidFill>
                <a:latin typeface="Calibri"/>
                <a:cs typeface="Calibri"/>
                <a:sym typeface="Symbol" pitchFamily="18" charset="2"/>
              </a:rPr>
              <a:t>	</a:t>
            </a:r>
            <a:r>
              <a:rPr lang="en-US" sz="2000" dirty="0">
                <a:solidFill>
                  <a:srgbClr val="CC00CD"/>
                </a:solidFill>
                <a:sym typeface="Symbol"/>
              </a:rPr>
              <a:t></a:t>
            </a:r>
            <a:r>
              <a:rPr lang="en-US" sz="2000" dirty="0">
                <a:solidFill>
                  <a:srgbClr val="CC00CD"/>
                </a:solidFill>
                <a:latin typeface="Calibri"/>
                <a:cs typeface="Calibri"/>
              </a:rPr>
              <a:t>c,    s,    r, </a:t>
            </a:r>
            <a:r>
              <a:rPr lang="en-US" sz="2000" dirty="0">
                <a:solidFill>
                  <a:srgbClr val="CC00CD"/>
                </a:solidFill>
                <a:sym typeface="Symbol"/>
              </a:rPr>
              <a:t></a:t>
            </a:r>
            <a:r>
              <a:rPr lang="en-US" sz="2000" dirty="0">
                <a:solidFill>
                  <a:srgbClr val="CC00CD"/>
                </a:solidFill>
                <a:latin typeface="Calibri"/>
                <a:cs typeface="Calibri"/>
              </a:rPr>
              <a:t>w</a:t>
            </a:r>
          </a:p>
          <a:p>
            <a:pPr lvl="1" eaLnBrk="1" hangingPunct="1">
              <a:buFont typeface="Wingdings" pitchFamily="2" charset="2"/>
              <a:buNone/>
            </a:pPr>
            <a:r>
              <a:rPr lang="en-US" sz="2000" dirty="0">
                <a:solidFill>
                  <a:srgbClr val="CC00CD"/>
                </a:solidFill>
                <a:latin typeface="Calibri"/>
                <a:cs typeface="Calibri"/>
              </a:rPr>
              <a:t>	   c, </a:t>
            </a:r>
            <a:r>
              <a:rPr lang="en-US" sz="2000" dirty="0">
                <a:solidFill>
                  <a:srgbClr val="CC00CD"/>
                </a:solidFill>
                <a:sym typeface="Symbol"/>
              </a:rPr>
              <a:t></a:t>
            </a:r>
            <a:r>
              <a:rPr lang="en-US" sz="2000" dirty="0">
                <a:solidFill>
                  <a:srgbClr val="CC00CD"/>
                </a:solidFill>
                <a:latin typeface="Calibri"/>
                <a:cs typeface="Calibri"/>
              </a:rPr>
              <a:t>s, </a:t>
            </a:r>
            <a:r>
              <a:rPr lang="en-US" sz="2000" dirty="0">
                <a:solidFill>
                  <a:srgbClr val="CC00CD"/>
                </a:solidFill>
                <a:sym typeface="Symbol"/>
              </a:rPr>
              <a:t></a:t>
            </a:r>
            <a:r>
              <a:rPr lang="en-US" sz="2000" dirty="0">
                <a:solidFill>
                  <a:srgbClr val="CC00CD"/>
                </a:solidFill>
                <a:latin typeface="Calibri"/>
                <a:cs typeface="Calibri"/>
              </a:rPr>
              <a:t>r</a:t>
            </a:r>
          </a:p>
          <a:p>
            <a:pPr lvl="1" eaLnBrk="1" hangingPunct="1">
              <a:buFont typeface="Wingdings" pitchFamily="2" charset="2"/>
              <a:buNone/>
            </a:pPr>
            <a:r>
              <a:rPr lang="en-US" sz="2000" dirty="0">
                <a:solidFill>
                  <a:srgbClr val="CC00CD"/>
                </a:solidFill>
                <a:latin typeface="Calibri"/>
                <a:cs typeface="Calibri"/>
                <a:sym typeface="Symbol" pitchFamily="18" charset="2"/>
              </a:rPr>
              <a:t>	</a:t>
            </a:r>
            <a:r>
              <a:rPr lang="en-US" sz="2000" dirty="0">
                <a:solidFill>
                  <a:srgbClr val="CC00CD"/>
                </a:solidFill>
                <a:sym typeface="Symbol"/>
              </a:rPr>
              <a:t></a:t>
            </a:r>
            <a:r>
              <a:rPr lang="en-US" sz="2000" dirty="0">
                <a:solidFill>
                  <a:srgbClr val="CC00CD"/>
                </a:solidFill>
                <a:latin typeface="Calibri"/>
                <a:cs typeface="Calibri"/>
              </a:rPr>
              <a:t>c, </a:t>
            </a:r>
            <a:r>
              <a:rPr lang="en-US" sz="2000" dirty="0">
                <a:solidFill>
                  <a:srgbClr val="CC00CD"/>
                </a:solidFill>
                <a:sym typeface="Symbol"/>
              </a:rPr>
              <a:t></a:t>
            </a:r>
            <a:r>
              <a:rPr lang="en-US" sz="2000" dirty="0">
                <a:solidFill>
                  <a:srgbClr val="CC00CD"/>
                </a:solidFill>
                <a:latin typeface="Calibri"/>
                <a:cs typeface="Calibri"/>
              </a:rPr>
              <a:t>s,    r,    w</a:t>
            </a:r>
          </a:p>
        </p:txBody>
      </p:sp>
      <p:sp>
        <p:nvSpPr>
          <p:cNvPr id="604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ea typeface="ＭＳ Ｐゴシック" pitchFamily="34" charset="-128"/>
                <a:cs typeface="Calibri"/>
              </a:rPr>
              <a:t>Rejection sampling</a:t>
            </a:r>
          </a:p>
        </p:txBody>
      </p:sp>
      <p:sp>
        <p:nvSpPr>
          <p:cNvPr id="1134595" name="Rectangle 3"/>
          <p:cNvSpPr>
            <a:spLocks noGrp="1" noChangeArrowheads="1"/>
          </p:cNvSpPr>
          <p:nvPr>
            <p:ph idx="1"/>
          </p:nvPr>
        </p:nvSpPr>
        <p:spPr>
          <a:xfrm>
            <a:off x="381000" y="1600200"/>
            <a:ext cx="7086600" cy="4525963"/>
          </a:xfrm>
        </p:spPr>
        <p:txBody>
          <a:bodyPr/>
          <a:lstStyle/>
          <a:p>
            <a:pPr marL="914353" lvl="2" indent="0">
              <a:buNone/>
            </a:pPr>
            <a:endParaRPr lang="en-US" sz="2000" dirty="0">
              <a:latin typeface="Calibri"/>
              <a:ea typeface="ＭＳ Ｐゴシック" pitchFamily="34" charset="-128"/>
              <a:cs typeface="Calibri"/>
            </a:endParaRPr>
          </a:p>
          <a:p>
            <a:r>
              <a:rPr lang="en-US" sz="2800" dirty="0">
                <a:latin typeface="Calibri"/>
                <a:ea typeface="ＭＳ Ｐゴシック" pitchFamily="34" charset="-128"/>
                <a:cs typeface="Calibri"/>
              </a:rPr>
              <a:t>A simple application of prior sampling for estimating conditional probabilities</a:t>
            </a:r>
          </a:p>
          <a:p>
            <a:pPr lvl="1"/>
            <a:r>
              <a:rPr lang="en-US" sz="2400" dirty="0">
                <a:latin typeface="Calibri"/>
                <a:ea typeface="ＭＳ Ｐゴシック" pitchFamily="34" charset="-128"/>
                <a:cs typeface="Calibri"/>
              </a:rPr>
              <a:t>Let’</a:t>
            </a:r>
            <a:r>
              <a:rPr lang="en-US" altLang="ja-JP" sz="2400" dirty="0">
                <a:latin typeface="Calibri"/>
                <a:ea typeface="ＭＳ Ｐゴシック" pitchFamily="34" charset="-128"/>
                <a:cs typeface="Calibri"/>
              </a:rPr>
              <a:t>s say we want </a:t>
            </a:r>
            <a:r>
              <a:rPr lang="en-US" sz="2400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P(</a:t>
            </a:r>
            <a:r>
              <a:rPr lang="en-US" sz="2400" i="1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C</a:t>
            </a:r>
            <a:r>
              <a:rPr lang="en-US" sz="2400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| </a:t>
            </a:r>
            <a:r>
              <a:rPr lang="en-US" sz="2400" i="1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</a:rPr>
              <a:t>r, </a:t>
            </a:r>
            <a:r>
              <a:rPr lang="en-US" sz="2400" i="1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w</a:t>
            </a:r>
            <a:r>
              <a:rPr lang="en-US" sz="2400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</a:rPr>
              <a:t>) = </a:t>
            </a:r>
            <a:r>
              <a:rPr lang="en-US" sz="2400" i="1" dirty="0">
                <a:solidFill>
                  <a:srgbClr val="CC00CC"/>
                </a:solidFill>
                <a:sym typeface="Symbol"/>
              </a:rPr>
              <a:t>α </a:t>
            </a:r>
            <a:r>
              <a:rPr lang="en-US" sz="2400" i="1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P</a:t>
            </a:r>
            <a:r>
              <a:rPr lang="en-US" sz="2400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(</a:t>
            </a:r>
            <a:r>
              <a:rPr lang="en-US" sz="2400" i="1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C</a:t>
            </a:r>
            <a:r>
              <a:rPr lang="en-US" sz="2400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, </a:t>
            </a:r>
            <a:r>
              <a:rPr lang="en-US" sz="2400" i="1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</a:rPr>
              <a:t>r, </a:t>
            </a:r>
            <a:r>
              <a:rPr lang="en-US" sz="2400" i="1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w</a:t>
            </a:r>
            <a:r>
              <a:rPr lang="en-US" sz="2400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</a:rPr>
              <a:t>)</a:t>
            </a:r>
          </a:p>
          <a:p>
            <a:pPr lvl="1"/>
            <a:r>
              <a:rPr lang="en-US" altLang="ja-JP" sz="2400" dirty="0">
                <a:latin typeface="Calibri"/>
                <a:ea typeface="ＭＳ Ｐゴシック" pitchFamily="34" charset="-128"/>
                <a:cs typeface="Calibri"/>
              </a:rPr>
              <a:t>For these counts, samples with </a:t>
            </a:r>
            <a:r>
              <a:rPr lang="en-US" sz="2400" dirty="0">
                <a:solidFill>
                  <a:srgbClr val="CC00CD"/>
                </a:solidFill>
                <a:sym typeface="Symbol"/>
              </a:rPr>
              <a:t></a:t>
            </a:r>
            <a:r>
              <a:rPr lang="en-US" sz="2400" i="1" dirty="0">
                <a:solidFill>
                  <a:srgbClr val="CC00CD"/>
                </a:solidFill>
                <a:latin typeface="Calibri"/>
                <a:cs typeface="Calibri"/>
              </a:rPr>
              <a:t>r</a:t>
            </a:r>
            <a:r>
              <a:rPr lang="en-US" sz="2400" dirty="0">
                <a:solidFill>
                  <a:srgbClr val="CC00CD"/>
                </a:solidFill>
                <a:latin typeface="Calibri"/>
                <a:cs typeface="Calibri"/>
              </a:rPr>
              <a:t> </a:t>
            </a:r>
            <a:r>
              <a:rPr lang="en-US" altLang="ja-JP" sz="2400" dirty="0">
                <a:latin typeface="Calibri"/>
                <a:ea typeface="ＭＳ Ｐゴシック" pitchFamily="34" charset="-128"/>
                <a:cs typeface="Calibri"/>
              </a:rPr>
              <a:t>or </a:t>
            </a:r>
            <a:r>
              <a:rPr lang="en-US" sz="2400" dirty="0">
                <a:solidFill>
                  <a:srgbClr val="CC00CD"/>
                </a:solidFill>
                <a:sym typeface="Symbol"/>
              </a:rPr>
              <a:t></a:t>
            </a:r>
            <a:r>
              <a:rPr lang="en-US" sz="2400" i="1" dirty="0">
                <a:solidFill>
                  <a:srgbClr val="CC00CD"/>
                </a:solidFill>
                <a:latin typeface="Calibri"/>
                <a:cs typeface="Calibri"/>
                <a:sym typeface="Symbol"/>
              </a:rPr>
              <a:t>w </a:t>
            </a:r>
            <a:r>
              <a:rPr lang="en-US" sz="2400" b="1" i="1" dirty="0">
                <a:solidFill>
                  <a:srgbClr val="FF0000"/>
                </a:solidFill>
                <a:latin typeface="Calibri"/>
                <a:cs typeface="Calibri"/>
                <a:sym typeface="Symbol"/>
              </a:rPr>
              <a:t>are not relevant</a:t>
            </a:r>
            <a:endParaRPr lang="en-US" sz="2800" dirty="0">
              <a:solidFill>
                <a:srgbClr val="CC00CC"/>
              </a:solidFill>
              <a:latin typeface="Calibri"/>
              <a:ea typeface="ＭＳ Ｐゴシック" pitchFamily="34" charset="-128"/>
              <a:cs typeface="Calibri"/>
            </a:endParaRPr>
          </a:p>
          <a:p>
            <a:pPr lvl="1"/>
            <a:r>
              <a:rPr lang="en-US" sz="2400" dirty="0">
                <a:latin typeface="Calibri"/>
                <a:ea typeface="ＭＳ Ｐゴシック" pitchFamily="34" charset="-128"/>
                <a:cs typeface="Calibri"/>
              </a:rPr>
              <a:t>So count the </a:t>
            </a:r>
            <a:r>
              <a:rPr lang="en-US" sz="2400" i="1" dirty="0">
                <a:solidFill>
                  <a:srgbClr val="CC00CD"/>
                </a:solidFill>
                <a:latin typeface="Calibri"/>
                <a:ea typeface="ＭＳ Ｐゴシック" pitchFamily="34" charset="-128"/>
                <a:cs typeface="Calibri"/>
              </a:rPr>
              <a:t>C</a:t>
            </a:r>
            <a:r>
              <a:rPr lang="en-US" sz="2400" dirty="0">
                <a:latin typeface="Calibri"/>
                <a:ea typeface="ＭＳ Ｐゴシック" pitchFamily="34" charset="-128"/>
                <a:cs typeface="Calibri"/>
              </a:rPr>
              <a:t> outcomes for samples with</a:t>
            </a:r>
            <a:r>
              <a:rPr lang="en-US" sz="2400" i="1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</a:rPr>
              <a:t> r, </a:t>
            </a:r>
            <a:r>
              <a:rPr lang="en-US" sz="2400" i="1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w</a:t>
            </a:r>
            <a:r>
              <a:rPr lang="en-US" sz="2400" dirty="0">
                <a:latin typeface="Calibri"/>
                <a:ea typeface="ＭＳ Ｐゴシック" pitchFamily="34" charset="-128"/>
                <a:cs typeface="Calibri"/>
              </a:rPr>
              <a:t> and reject all other samples </a:t>
            </a:r>
            <a:endParaRPr lang="en-US" altLang="ja-JP" sz="2400" dirty="0">
              <a:solidFill>
                <a:srgbClr val="CC00CC"/>
              </a:solidFill>
              <a:latin typeface="Calibri"/>
              <a:ea typeface="ＭＳ Ｐゴシック" pitchFamily="34" charset="-128"/>
              <a:cs typeface="Calibri"/>
              <a:sym typeface="Symbol" pitchFamily="18" charset="2"/>
            </a:endParaRPr>
          </a:p>
          <a:p>
            <a:r>
              <a:rPr lang="en-US" sz="2800" dirty="0"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This is called </a:t>
            </a:r>
            <a:r>
              <a:rPr lang="en-US" sz="2800" b="1" i="1" dirty="0">
                <a:solidFill>
                  <a:srgbClr val="3333FF"/>
                </a:solidFill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rejection sampling</a:t>
            </a:r>
          </a:p>
          <a:p>
            <a:pPr lvl="1"/>
            <a:r>
              <a:rPr lang="en-US" sz="2400" dirty="0">
                <a:latin typeface="Calibri"/>
                <a:ea typeface="ＭＳ Ｐゴシック" pitchFamily="34" charset="-128"/>
                <a:cs typeface="Calibri"/>
                <a:sym typeface="Symbol" pitchFamily="18" charset="2"/>
              </a:rPr>
              <a:t>It is also consistent for conditional probabilities (i.e., correct in the limit)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8077200" y="2971800"/>
            <a:ext cx="1652499" cy="1447799"/>
            <a:chOff x="7416868" y="3352800"/>
            <a:chExt cx="2870132" cy="2514600"/>
          </a:xfrm>
        </p:grpSpPr>
        <p:sp>
          <p:nvSpPr>
            <p:cNvPr id="19" name="Oval 4"/>
            <p:cNvSpPr>
              <a:spLocks noChangeArrowheads="1"/>
            </p:cNvSpPr>
            <p:nvPr/>
          </p:nvSpPr>
          <p:spPr bwMode="auto">
            <a:xfrm>
              <a:off x="7416868" y="4267200"/>
              <a:ext cx="762000" cy="762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solidFill>
                    <a:srgbClr val="CC00CD"/>
                  </a:solidFill>
                  <a:latin typeface="Calibri"/>
                  <a:cs typeface="Calibri"/>
                </a:rPr>
                <a:t>S</a:t>
              </a:r>
              <a:endParaRPr lang="en-US" baseline="-25000" dirty="0">
                <a:solidFill>
                  <a:srgbClr val="CC00CD"/>
                </a:solidFill>
                <a:latin typeface="Calibri"/>
                <a:cs typeface="Calibri"/>
              </a:endParaRPr>
            </a:p>
          </p:txBody>
        </p:sp>
        <p:sp>
          <p:nvSpPr>
            <p:cNvPr id="20" name="Oval 4"/>
            <p:cNvSpPr>
              <a:spLocks noChangeArrowheads="1"/>
            </p:cNvSpPr>
            <p:nvPr/>
          </p:nvSpPr>
          <p:spPr bwMode="auto">
            <a:xfrm>
              <a:off x="9525000" y="4267200"/>
              <a:ext cx="762000" cy="762000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solidFill>
                    <a:srgbClr val="CC00CD"/>
                  </a:solidFill>
                  <a:latin typeface="Calibri"/>
                  <a:cs typeface="Calibri"/>
                </a:rPr>
                <a:t>R</a:t>
              </a:r>
              <a:endParaRPr lang="en-US" baseline="-25000" dirty="0">
                <a:solidFill>
                  <a:srgbClr val="CC00CD"/>
                </a:solidFill>
                <a:latin typeface="Calibri"/>
                <a:cs typeface="Calibri"/>
              </a:endParaRPr>
            </a:p>
          </p:txBody>
        </p:sp>
        <p:sp>
          <p:nvSpPr>
            <p:cNvPr id="21" name="Oval 4"/>
            <p:cNvSpPr>
              <a:spLocks noChangeArrowheads="1"/>
            </p:cNvSpPr>
            <p:nvPr/>
          </p:nvSpPr>
          <p:spPr bwMode="auto">
            <a:xfrm>
              <a:off x="8483668" y="5105400"/>
              <a:ext cx="762000" cy="762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solidFill>
                    <a:srgbClr val="CC00CD"/>
                  </a:solidFill>
                  <a:latin typeface="Calibri"/>
                  <a:cs typeface="Calibri"/>
                </a:rPr>
                <a:t>W</a:t>
              </a:r>
              <a:endParaRPr lang="en-US" baseline="-25000" dirty="0">
                <a:solidFill>
                  <a:srgbClr val="CC00CD"/>
                </a:solidFill>
                <a:latin typeface="Calibri"/>
                <a:cs typeface="Calibri"/>
              </a:endParaRPr>
            </a:p>
          </p:txBody>
        </p:sp>
        <p:cxnSp>
          <p:nvCxnSpPr>
            <p:cNvPr id="22" name="AutoShape 6"/>
            <p:cNvCxnSpPr>
              <a:cxnSpLocks noChangeShapeType="1"/>
              <a:stCxn id="20" idx="3"/>
              <a:endCxn id="21" idx="7"/>
            </p:cNvCxnSpPr>
            <p:nvPr/>
          </p:nvCxnSpPr>
          <p:spPr bwMode="auto">
            <a:xfrm flipH="1">
              <a:off x="9134076" y="4917608"/>
              <a:ext cx="502516" cy="29938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23" name="AutoShape 6"/>
            <p:cNvCxnSpPr>
              <a:cxnSpLocks noChangeShapeType="1"/>
              <a:stCxn id="19" idx="5"/>
              <a:endCxn id="21" idx="1"/>
            </p:cNvCxnSpPr>
            <p:nvPr/>
          </p:nvCxnSpPr>
          <p:spPr bwMode="auto">
            <a:xfrm>
              <a:off x="8067276" y="4917608"/>
              <a:ext cx="527984" cy="29938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24" name="Oval 4"/>
            <p:cNvSpPr>
              <a:spLocks noChangeArrowheads="1"/>
            </p:cNvSpPr>
            <p:nvPr/>
          </p:nvSpPr>
          <p:spPr bwMode="auto">
            <a:xfrm>
              <a:off x="8483668" y="3352800"/>
              <a:ext cx="762000" cy="762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solidFill>
                    <a:srgbClr val="CC00CD"/>
                  </a:solidFill>
                  <a:latin typeface="Calibri"/>
                  <a:cs typeface="Calibri"/>
                </a:rPr>
                <a:t>C</a:t>
              </a:r>
              <a:endParaRPr lang="en-US" baseline="-25000" dirty="0">
                <a:solidFill>
                  <a:srgbClr val="CC00CD"/>
                </a:solidFill>
                <a:latin typeface="Calibri"/>
                <a:cs typeface="Calibri"/>
              </a:endParaRPr>
            </a:p>
          </p:txBody>
        </p:sp>
        <p:cxnSp>
          <p:nvCxnSpPr>
            <p:cNvPr id="25" name="AutoShape 6"/>
            <p:cNvCxnSpPr>
              <a:cxnSpLocks noChangeShapeType="1"/>
              <a:stCxn id="24" idx="5"/>
              <a:endCxn id="20" idx="1"/>
            </p:cNvCxnSpPr>
            <p:nvPr/>
          </p:nvCxnSpPr>
          <p:spPr bwMode="auto">
            <a:xfrm>
              <a:off x="9134076" y="4003208"/>
              <a:ext cx="502516" cy="37558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26" name="AutoShape 6"/>
            <p:cNvCxnSpPr>
              <a:cxnSpLocks noChangeShapeType="1"/>
              <a:stCxn id="24" idx="3"/>
              <a:endCxn id="19" idx="7"/>
            </p:cNvCxnSpPr>
            <p:nvPr/>
          </p:nvCxnSpPr>
          <p:spPr bwMode="auto">
            <a:xfrm flipH="1">
              <a:off x="8067276" y="4003208"/>
              <a:ext cx="527984" cy="37558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cxnSp>
        <p:nvCxnSpPr>
          <p:cNvPr id="3" name="Straight Connector 2"/>
          <p:cNvCxnSpPr>
            <a:cxnSpLocks/>
          </p:cNvCxnSpPr>
          <p:nvPr/>
        </p:nvCxnSpPr>
        <p:spPr>
          <a:xfrm flipH="1">
            <a:off x="8229600" y="5410200"/>
            <a:ext cx="1371600" cy="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/>
          </p:cNvCxnSpPr>
          <p:nvPr/>
        </p:nvCxnSpPr>
        <p:spPr>
          <a:xfrm flipH="1">
            <a:off x="8229600" y="5715000"/>
            <a:ext cx="1773044" cy="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cxnSpLocks/>
          </p:cNvCxnSpPr>
          <p:nvPr/>
        </p:nvCxnSpPr>
        <p:spPr>
          <a:xfrm flipH="1">
            <a:off x="8229600" y="6019800"/>
            <a:ext cx="1282390" cy="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Rejection sampling</a:t>
            </a:r>
          </a:p>
        </p:txBody>
      </p:sp>
      <p:sp>
        <p:nvSpPr>
          <p:cNvPr id="75778" name="Content Placeholder 2"/>
          <p:cNvSpPr>
            <a:spLocks noGrp="1"/>
          </p:cNvSpPr>
          <p:nvPr>
            <p:ph idx="1"/>
          </p:nvPr>
        </p:nvSpPr>
        <p:spPr>
          <a:xfrm>
            <a:off x="3429000" y="1295400"/>
            <a:ext cx="6096000" cy="2438400"/>
          </a:xfrm>
          <a:ln w="28575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>
                <a:ea typeface="ＭＳ Ｐゴシック" pitchFamily="34" charset="-128"/>
              </a:rPr>
              <a:t>Input: evidence </a:t>
            </a:r>
            <a:r>
              <a:rPr lang="en-US" sz="2000" i="1" dirty="0">
                <a:solidFill>
                  <a:srgbClr val="CC00CC"/>
                </a:solidFill>
                <a:sym typeface="Symbol"/>
              </a:rPr>
              <a:t>e</a:t>
            </a:r>
            <a:r>
              <a:rPr lang="en-US" sz="2400" baseline="-25000" dirty="0">
                <a:solidFill>
                  <a:srgbClr val="CC00CC"/>
                </a:solidFill>
                <a:sym typeface="Symbol"/>
              </a:rPr>
              <a:t>1</a:t>
            </a:r>
            <a:r>
              <a:rPr lang="en-US" sz="2000" dirty="0">
                <a:solidFill>
                  <a:srgbClr val="CC00CC"/>
                </a:solidFill>
                <a:sym typeface="Symbol"/>
              </a:rPr>
              <a:t>,..,</a:t>
            </a:r>
            <a:r>
              <a:rPr lang="en-US" sz="2000" i="1" dirty="0">
                <a:solidFill>
                  <a:srgbClr val="CC00CC"/>
                </a:solidFill>
                <a:sym typeface="Symbol"/>
              </a:rPr>
              <a:t>e</a:t>
            </a:r>
            <a:r>
              <a:rPr lang="en-US" sz="2400" i="1" baseline="-25000" dirty="0">
                <a:solidFill>
                  <a:srgbClr val="CC00CC"/>
                </a:solidFill>
                <a:sym typeface="Symbol"/>
              </a:rPr>
              <a:t>k</a:t>
            </a:r>
          </a:p>
          <a:p>
            <a:r>
              <a:rPr lang="en-US" sz="2000" dirty="0">
                <a:ea typeface="ＭＳ Ｐゴシック" pitchFamily="34" charset="-128"/>
              </a:rPr>
              <a:t>For </a:t>
            </a:r>
            <a:r>
              <a:rPr lang="en-US" sz="2000" dirty="0" err="1">
                <a:ea typeface="ＭＳ Ｐゴシック" pitchFamily="34" charset="-128"/>
              </a:rPr>
              <a:t>i</a:t>
            </a:r>
            <a:r>
              <a:rPr lang="en-US" sz="2000" dirty="0">
                <a:ea typeface="ＭＳ Ｐゴシック" pitchFamily="34" charset="-128"/>
              </a:rPr>
              <a:t>=1, 2, …, n</a:t>
            </a:r>
          </a:p>
          <a:p>
            <a:pPr lvl="2"/>
            <a:endParaRPr lang="en-US" sz="600" dirty="0">
              <a:ea typeface="ＭＳ Ｐゴシック" pitchFamily="34" charset="-128"/>
            </a:endParaRPr>
          </a:p>
          <a:p>
            <a:pPr lvl="1"/>
            <a:r>
              <a:rPr lang="en-US" sz="1800" dirty="0">
                <a:ea typeface="ＭＳ Ｐゴシック" pitchFamily="34" charset="-128"/>
              </a:rPr>
              <a:t>Sample </a:t>
            </a:r>
            <a:r>
              <a:rPr lang="en-US" sz="18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1800" i="1" baseline="-25000" dirty="0">
                <a:solidFill>
                  <a:srgbClr val="CC00CC"/>
                </a:solidFill>
                <a:ea typeface="ＭＳ Ｐゴシック" pitchFamily="34" charset="-128"/>
              </a:rPr>
              <a:t>i</a:t>
            </a:r>
            <a:r>
              <a:rPr lang="en-US" sz="1800" dirty="0">
                <a:ea typeface="ＭＳ Ｐゴシック" pitchFamily="34" charset="-128"/>
              </a:rPr>
              <a:t> from </a:t>
            </a:r>
            <a:r>
              <a:rPr lang="en-US" sz="1800" dirty="0">
                <a:solidFill>
                  <a:srgbClr val="CC00CC"/>
                </a:solidFill>
                <a:ea typeface="ＭＳ Ｐゴシック" pitchFamily="34" charset="-128"/>
              </a:rPr>
              <a:t>P(</a:t>
            </a:r>
            <a:r>
              <a:rPr lang="en-US" sz="18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1800" i="1" baseline="-25000" dirty="0">
                <a:solidFill>
                  <a:srgbClr val="CC00CC"/>
                </a:solidFill>
                <a:ea typeface="ＭＳ Ｐゴシック" pitchFamily="34" charset="-128"/>
              </a:rPr>
              <a:t>i</a:t>
            </a:r>
            <a:r>
              <a:rPr lang="en-US" sz="1800" dirty="0">
                <a:solidFill>
                  <a:srgbClr val="CC00CC"/>
                </a:solidFill>
                <a:ea typeface="ＭＳ Ｐゴシック" pitchFamily="34" charset="-128"/>
              </a:rPr>
              <a:t> | </a:t>
            </a:r>
            <a:r>
              <a:rPr lang="en-US" sz="1800" i="1" dirty="0">
                <a:solidFill>
                  <a:srgbClr val="CC00CC"/>
                </a:solidFill>
                <a:ea typeface="ＭＳ Ｐゴシック" pitchFamily="34" charset="-128"/>
              </a:rPr>
              <a:t>parents</a:t>
            </a:r>
            <a:r>
              <a:rPr lang="en-US" sz="1800" dirty="0">
                <a:solidFill>
                  <a:srgbClr val="CC00CC"/>
                </a:solidFill>
                <a:ea typeface="ＭＳ Ｐゴシック" pitchFamily="34" charset="-128"/>
              </a:rPr>
              <a:t>(</a:t>
            </a:r>
            <a:r>
              <a:rPr lang="en-US" sz="18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1800" i="1" baseline="-25000" dirty="0">
                <a:solidFill>
                  <a:srgbClr val="CC00CC"/>
                </a:solidFill>
                <a:ea typeface="ＭＳ Ｐゴシック" pitchFamily="34" charset="-128"/>
              </a:rPr>
              <a:t>i</a:t>
            </a:r>
            <a:r>
              <a:rPr lang="en-US" sz="1800" dirty="0">
                <a:solidFill>
                  <a:srgbClr val="CC00CC"/>
                </a:solidFill>
                <a:ea typeface="ＭＳ Ｐゴシック" pitchFamily="34" charset="-128"/>
              </a:rPr>
              <a:t>))</a:t>
            </a:r>
          </a:p>
          <a:p>
            <a:pPr lvl="1"/>
            <a:endParaRPr lang="en-US" sz="600" dirty="0">
              <a:ea typeface="ＭＳ Ｐゴシック" pitchFamily="34" charset="-128"/>
            </a:endParaRPr>
          </a:p>
          <a:p>
            <a:pPr lvl="1"/>
            <a:r>
              <a:rPr lang="en-US" sz="1800" dirty="0">
                <a:ea typeface="ＭＳ Ｐゴシック" pitchFamily="34" charset="-128"/>
              </a:rPr>
              <a:t>If </a:t>
            </a:r>
            <a:r>
              <a:rPr lang="en-US" sz="1800" i="1" dirty="0">
                <a:solidFill>
                  <a:srgbClr val="CC00CD"/>
                </a:solidFill>
                <a:ea typeface="ＭＳ Ｐゴシック" pitchFamily="34" charset="-128"/>
              </a:rPr>
              <a:t>x</a:t>
            </a:r>
            <a:r>
              <a:rPr lang="en-US" sz="1800" i="1" baseline="-25000" dirty="0">
                <a:solidFill>
                  <a:srgbClr val="CC00CD"/>
                </a:solidFill>
                <a:ea typeface="ＭＳ Ｐゴシック" pitchFamily="34" charset="-128"/>
              </a:rPr>
              <a:t>i</a:t>
            </a:r>
            <a:r>
              <a:rPr lang="en-US" sz="1800" dirty="0">
                <a:ea typeface="ＭＳ Ｐゴシック" pitchFamily="34" charset="-128"/>
              </a:rPr>
              <a:t> not consistent with evidence</a:t>
            </a:r>
          </a:p>
          <a:p>
            <a:pPr lvl="2"/>
            <a:r>
              <a:rPr lang="en-US" sz="1600" dirty="0">
                <a:ea typeface="ＭＳ Ｐゴシック" pitchFamily="34" charset="-128"/>
              </a:rPr>
              <a:t>Reject: Return, and no sample is generated in this cycle</a:t>
            </a:r>
          </a:p>
          <a:p>
            <a:pPr lvl="1"/>
            <a:endParaRPr lang="en-US" sz="600" dirty="0">
              <a:ea typeface="ＭＳ Ｐゴシック" pitchFamily="34" charset="-128"/>
            </a:endParaRPr>
          </a:p>
          <a:p>
            <a:r>
              <a:rPr lang="en-US" sz="2000" dirty="0">
                <a:ea typeface="ＭＳ Ｐゴシック" pitchFamily="34" charset="-128"/>
              </a:rPr>
              <a:t>Return </a:t>
            </a:r>
            <a:r>
              <a:rPr lang="en-US" sz="2000" dirty="0">
                <a:solidFill>
                  <a:srgbClr val="CC00CC"/>
                </a:solidFill>
                <a:ea typeface="ＭＳ Ｐゴシック" pitchFamily="34" charset="-128"/>
              </a:rPr>
              <a:t>(x</a:t>
            </a:r>
            <a:r>
              <a:rPr lang="en-US" sz="2000" baseline="-25000" dirty="0">
                <a:solidFill>
                  <a:srgbClr val="CC00CC"/>
                </a:solidFill>
                <a:ea typeface="ＭＳ Ｐゴシック" pitchFamily="34" charset="-128"/>
              </a:rPr>
              <a:t>1</a:t>
            </a:r>
            <a:r>
              <a:rPr lang="en-US" sz="2000" dirty="0">
                <a:solidFill>
                  <a:srgbClr val="CC00CC"/>
                </a:solidFill>
                <a:ea typeface="ＭＳ Ｐゴシック" pitchFamily="34" charset="-128"/>
              </a:rPr>
              <a:t>, x</a:t>
            </a:r>
            <a:r>
              <a:rPr lang="en-US" sz="2000" baseline="-25000" dirty="0">
                <a:solidFill>
                  <a:srgbClr val="CC00CC"/>
                </a:solidFill>
                <a:ea typeface="ＭＳ Ｐゴシック" pitchFamily="34" charset="-128"/>
              </a:rPr>
              <a:t>2</a:t>
            </a:r>
            <a:r>
              <a:rPr lang="en-US" sz="2000" dirty="0">
                <a:solidFill>
                  <a:srgbClr val="CC00CC"/>
                </a:solidFill>
                <a:ea typeface="ＭＳ Ｐゴシック" pitchFamily="34" charset="-128"/>
              </a:rPr>
              <a:t>, …, </a:t>
            </a:r>
            <a:r>
              <a:rPr lang="en-US" sz="2000" dirty="0" err="1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000" baseline="-25000" dirty="0" err="1">
                <a:solidFill>
                  <a:srgbClr val="CC00CC"/>
                </a:solidFill>
                <a:ea typeface="ＭＳ Ｐゴシック" pitchFamily="34" charset="-128"/>
              </a:rPr>
              <a:t>n</a:t>
            </a:r>
            <a:r>
              <a:rPr lang="en-US" sz="2000" dirty="0">
                <a:solidFill>
                  <a:srgbClr val="CC00CC"/>
                </a:solidFill>
                <a:ea typeface="ＭＳ Ｐゴシック" pitchFamily="34" charset="-128"/>
              </a:rPr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2" y="4319829"/>
            <a:ext cx="9753596" cy="253817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78B60-CDB9-E4DA-1B0E-1A3060D88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Car Insurance: </a:t>
            </a:r>
            <a:r>
              <a:rPr lang="en-US" i="1" dirty="0">
                <a:solidFill>
                  <a:srgbClr val="CC00CD"/>
                </a:solidFill>
                <a:latin typeface="Calibri"/>
                <a:cs typeface="Calibri"/>
              </a:rPr>
              <a:t>P</a:t>
            </a:r>
            <a:r>
              <a:rPr lang="en-US" dirty="0">
                <a:solidFill>
                  <a:srgbClr val="CC00CD"/>
                </a:solidFill>
                <a:latin typeface="Calibri"/>
                <a:cs typeface="Calibri"/>
              </a:rPr>
              <a:t>(</a:t>
            </a:r>
            <a:r>
              <a:rPr lang="en-US" i="1" dirty="0" err="1">
                <a:solidFill>
                  <a:srgbClr val="CC00CD"/>
                </a:solidFill>
                <a:latin typeface="Calibri"/>
                <a:cs typeface="Calibri"/>
              </a:rPr>
              <a:t>PropertyCost</a:t>
            </a:r>
            <a:r>
              <a:rPr lang="en-US" dirty="0">
                <a:solidFill>
                  <a:srgbClr val="CC00CD"/>
                </a:solidFill>
                <a:latin typeface="Calibri"/>
                <a:cs typeface="Calibri"/>
              </a:rPr>
              <a:t> | </a:t>
            </a:r>
            <a:r>
              <a:rPr lang="en-US" b="1" i="1" dirty="0">
                <a:solidFill>
                  <a:srgbClr val="CC00CD"/>
                </a:solidFill>
                <a:latin typeface="Calibri"/>
                <a:cs typeface="Calibri"/>
              </a:rPr>
              <a:t>e</a:t>
            </a:r>
            <a:r>
              <a:rPr lang="en-US" dirty="0">
                <a:solidFill>
                  <a:srgbClr val="CC00CD"/>
                </a:solidFill>
                <a:latin typeface="Calibri"/>
                <a:cs typeface="Calibri"/>
              </a:rPr>
              <a:t>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1AF162-D5B1-78F3-1DFB-FAEAE96AA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BBA2E-7FD9-46B8-A226-C36B49A97BFD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F4A9DA-44FF-8237-E9C2-508B891142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1" y="1524000"/>
            <a:ext cx="4444102" cy="27401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7C8090B-C4C9-1BE0-23BE-675615F1A9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0303" y="1316987"/>
            <a:ext cx="7085584" cy="493568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5ED5C68-B219-7389-EE7F-B0C79D94FEBB}"/>
              </a:ext>
            </a:extLst>
          </p:cNvPr>
          <p:cNvSpPr/>
          <p:nvPr/>
        </p:nvSpPr>
        <p:spPr>
          <a:xfrm>
            <a:off x="2682145" y="3993956"/>
            <a:ext cx="767225" cy="3517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8724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Likelihood weighting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3337640"/>
            <a:ext cx="12191999" cy="291075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1676400"/>
            <a:ext cx="2622550" cy="2098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5458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3"/>
          <p:cNvSpPr txBox="1">
            <a:spLocks noChangeArrowheads="1"/>
          </p:cNvSpPr>
          <p:nvPr/>
        </p:nvSpPr>
        <p:spPr bwMode="auto">
          <a:xfrm>
            <a:off x="6096000" y="1524000"/>
            <a:ext cx="59436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 marL="342882" indent="-34288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913" indent="-285737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942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120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298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474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652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829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6006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400" dirty="0">
                <a:ea typeface="ＭＳ Ｐゴシック" pitchFamily="34" charset="-128"/>
                <a:cs typeface="Calibri" pitchFamily="34" charset="0"/>
              </a:rPr>
              <a:t>Idea: fix evidence variables, sample the rest</a:t>
            </a:r>
          </a:p>
          <a:p>
            <a:pPr lvl="1">
              <a:lnSpc>
                <a:spcPct val="90000"/>
              </a:lnSpc>
            </a:pPr>
            <a:r>
              <a:rPr lang="en-US" sz="2000" dirty="0">
                <a:ea typeface="ＭＳ Ｐゴシック" pitchFamily="34" charset="-128"/>
                <a:cs typeface="Calibri" pitchFamily="34" charset="0"/>
              </a:rPr>
              <a:t>Problem: sample distribution not consistent!</a:t>
            </a:r>
          </a:p>
          <a:p>
            <a:pPr lvl="1">
              <a:lnSpc>
                <a:spcPct val="90000"/>
              </a:lnSpc>
            </a:pPr>
            <a:r>
              <a:rPr lang="en-US" sz="2000" dirty="0">
                <a:ea typeface="ＭＳ Ｐゴシック" pitchFamily="34" charset="-128"/>
                <a:cs typeface="Calibri" pitchFamily="34" charset="0"/>
              </a:rPr>
              <a:t>Solution: </a:t>
            </a:r>
            <a:r>
              <a:rPr lang="en-US" sz="2000" b="1" i="1" dirty="0">
                <a:solidFill>
                  <a:srgbClr val="0000FF"/>
                </a:solidFill>
                <a:ea typeface="ＭＳ Ｐゴシック" pitchFamily="34" charset="-128"/>
                <a:cs typeface="Calibri" pitchFamily="34" charset="0"/>
              </a:rPr>
              <a:t>weight</a:t>
            </a:r>
            <a:r>
              <a:rPr lang="en-US" sz="2000" dirty="0">
                <a:ea typeface="ＭＳ Ｐゴシック" pitchFamily="34" charset="-128"/>
                <a:cs typeface="Calibri" pitchFamily="34" charset="0"/>
              </a:rPr>
              <a:t> each sample by probability of evidence variables given parents</a:t>
            </a:r>
          </a:p>
        </p:txBody>
      </p:sp>
      <p:sp>
        <p:nvSpPr>
          <p:cNvPr id="6246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Likelihood weighting</a:t>
            </a:r>
          </a:p>
        </p:txBody>
      </p:sp>
      <p:sp>
        <p:nvSpPr>
          <p:cNvPr id="1136643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524000"/>
            <a:ext cx="5867400" cy="50292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>
                <a:ea typeface="ＭＳ Ｐゴシック" pitchFamily="34" charset="-128"/>
                <a:cs typeface="Calibri" pitchFamily="34" charset="0"/>
              </a:rPr>
              <a:t>Problem with rejection sampling:</a:t>
            </a:r>
          </a:p>
          <a:p>
            <a:pPr lvl="1">
              <a:lnSpc>
                <a:spcPct val="90000"/>
              </a:lnSpc>
            </a:pPr>
            <a:r>
              <a:rPr lang="en-US" sz="2000" dirty="0">
                <a:ea typeface="ＭＳ Ｐゴシック" pitchFamily="34" charset="-128"/>
                <a:cs typeface="Calibri" pitchFamily="34" charset="0"/>
              </a:rPr>
              <a:t>If evidence is unlikely, rejects lots of samples</a:t>
            </a:r>
          </a:p>
          <a:p>
            <a:pPr lvl="1">
              <a:lnSpc>
                <a:spcPct val="90000"/>
              </a:lnSpc>
            </a:pPr>
            <a:r>
              <a:rPr lang="en-US" sz="2000" dirty="0">
                <a:ea typeface="ＭＳ Ｐゴシック" pitchFamily="34" charset="-128"/>
                <a:cs typeface="Calibri" pitchFamily="34" charset="0"/>
              </a:rPr>
              <a:t>Evidence not exploited </a:t>
            </a:r>
            <a:r>
              <a:rPr lang="en-US" altLang="ja-JP" sz="2000" dirty="0">
                <a:ea typeface="ＭＳ Ｐゴシック" pitchFamily="34" charset="-128"/>
                <a:cs typeface="Calibri" pitchFamily="34" charset="0"/>
              </a:rPr>
              <a:t>as you sample</a:t>
            </a:r>
          </a:p>
          <a:p>
            <a:pPr lvl="1">
              <a:lnSpc>
                <a:spcPct val="90000"/>
              </a:lnSpc>
            </a:pPr>
            <a:r>
              <a:rPr lang="en-US" sz="2000" dirty="0">
                <a:ea typeface="ＭＳ Ｐゴシック" pitchFamily="34" charset="-128"/>
                <a:cs typeface="Calibri" pitchFamily="34" charset="0"/>
              </a:rPr>
              <a:t>Consider </a:t>
            </a:r>
            <a:r>
              <a:rPr lang="en-US" sz="20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P(</a:t>
            </a:r>
            <a:r>
              <a:rPr lang="en-US" sz="2000" i="1" dirty="0" err="1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Shape</a:t>
            </a:r>
            <a:r>
              <a:rPr lang="en-US" sz="2000" dirty="0" err="1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|</a:t>
            </a:r>
            <a:r>
              <a:rPr lang="en-US" sz="2000" i="1" dirty="0" err="1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Color</a:t>
            </a:r>
            <a:r>
              <a:rPr lang="en-US" sz="2000" i="1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=blue</a:t>
            </a:r>
            <a:r>
              <a:rPr lang="en-US" sz="20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)</a:t>
            </a:r>
          </a:p>
          <a:p>
            <a:pPr lvl="1">
              <a:lnSpc>
                <a:spcPct val="90000"/>
              </a:lnSpc>
            </a:pPr>
            <a:endParaRPr lang="en-US" sz="2000" dirty="0">
              <a:ea typeface="ＭＳ Ｐゴシック" pitchFamily="34" charset="-128"/>
              <a:cs typeface="Calibri" pitchFamily="34" charset="0"/>
            </a:endParaRPr>
          </a:p>
          <a:p>
            <a:pPr>
              <a:lnSpc>
                <a:spcPct val="90000"/>
              </a:lnSpc>
            </a:pPr>
            <a:endParaRPr lang="en-US" sz="2400" dirty="0">
              <a:ea typeface="ＭＳ Ｐゴシック" pitchFamily="34" charset="-128"/>
              <a:cs typeface="Calibri" pitchFamily="34" charset="0"/>
            </a:endParaRPr>
          </a:p>
          <a:p>
            <a:pPr>
              <a:lnSpc>
                <a:spcPct val="90000"/>
              </a:lnSpc>
            </a:pPr>
            <a:endParaRPr lang="en-US" sz="2400" dirty="0">
              <a:ea typeface="ＭＳ Ｐゴシック" pitchFamily="34" charset="-128"/>
              <a:cs typeface="Calibri" pitchFamily="34" charset="0"/>
            </a:endParaRPr>
          </a:p>
        </p:txBody>
      </p:sp>
      <p:cxnSp>
        <p:nvCxnSpPr>
          <p:cNvPr id="1136645" name="AutoShape 5"/>
          <p:cNvCxnSpPr>
            <a:cxnSpLocks noChangeShapeType="1"/>
            <a:stCxn id="1136646" idx="6"/>
            <a:endCxn id="1136647" idx="2"/>
          </p:cNvCxnSpPr>
          <p:nvPr/>
        </p:nvCxnSpPr>
        <p:spPr bwMode="auto">
          <a:xfrm>
            <a:off x="7408863" y="3944938"/>
            <a:ext cx="95885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1136646" name="Oval 6"/>
          <p:cNvSpPr>
            <a:spLocks noChangeArrowheads="1"/>
          </p:cNvSpPr>
          <p:nvPr/>
        </p:nvSpPr>
        <p:spPr bwMode="auto">
          <a:xfrm>
            <a:off x="6172200" y="3657600"/>
            <a:ext cx="1222375" cy="574675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Shape</a:t>
            </a:r>
          </a:p>
        </p:txBody>
      </p:sp>
      <p:sp>
        <p:nvSpPr>
          <p:cNvPr id="1136647" name="Oval 7"/>
          <p:cNvSpPr>
            <a:spLocks noChangeArrowheads="1"/>
          </p:cNvSpPr>
          <p:nvPr/>
        </p:nvSpPr>
        <p:spPr bwMode="auto">
          <a:xfrm>
            <a:off x="8382000" y="3657600"/>
            <a:ext cx="1222375" cy="574675"/>
          </a:xfrm>
          <a:prstGeom prst="ellipse">
            <a:avLst/>
          </a:prstGeom>
          <a:solidFill>
            <a:srgbClr val="3333FF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rtl="1"/>
            <a:r>
              <a:rPr lang="en-US" dirty="0">
                <a:latin typeface="Calibri" pitchFamily="34" charset="0"/>
                <a:cs typeface="Calibri" pitchFamily="34" charset="0"/>
              </a:rPr>
              <a:t>Color</a:t>
            </a:r>
          </a:p>
        </p:txBody>
      </p:sp>
      <p:sp>
        <p:nvSpPr>
          <p:cNvPr id="1136649" name="Line 9"/>
          <p:cNvSpPr>
            <a:spLocks noChangeShapeType="1"/>
          </p:cNvSpPr>
          <p:nvPr/>
        </p:nvSpPr>
        <p:spPr bwMode="auto">
          <a:xfrm flipV="1">
            <a:off x="8534400" y="3657600"/>
            <a:ext cx="609600" cy="457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36650" name="Line 10"/>
          <p:cNvSpPr>
            <a:spLocks noChangeShapeType="1"/>
          </p:cNvSpPr>
          <p:nvPr/>
        </p:nvSpPr>
        <p:spPr bwMode="auto">
          <a:xfrm flipV="1">
            <a:off x="8915400" y="3733800"/>
            <a:ext cx="533400" cy="457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1136651" name="AutoShape 11"/>
          <p:cNvCxnSpPr>
            <a:cxnSpLocks noChangeShapeType="1"/>
            <a:stCxn id="1136652" idx="6"/>
            <a:endCxn id="1136653" idx="2"/>
          </p:cNvCxnSpPr>
          <p:nvPr/>
        </p:nvCxnSpPr>
        <p:spPr bwMode="auto">
          <a:xfrm>
            <a:off x="1524000" y="3944938"/>
            <a:ext cx="53340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1136652" name="Oval 12"/>
          <p:cNvSpPr>
            <a:spLocks noChangeArrowheads="1"/>
          </p:cNvSpPr>
          <p:nvPr/>
        </p:nvSpPr>
        <p:spPr bwMode="auto">
          <a:xfrm>
            <a:off x="301625" y="3657600"/>
            <a:ext cx="1222375" cy="574675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Shape</a:t>
            </a:r>
          </a:p>
        </p:txBody>
      </p:sp>
      <p:sp>
        <p:nvSpPr>
          <p:cNvPr id="1136653" name="Oval 13"/>
          <p:cNvSpPr>
            <a:spLocks noChangeArrowheads="1"/>
          </p:cNvSpPr>
          <p:nvPr/>
        </p:nvSpPr>
        <p:spPr bwMode="auto">
          <a:xfrm>
            <a:off x="2057400" y="3657600"/>
            <a:ext cx="1222375" cy="574675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rtl="1"/>
            <a:r>
              <a:rPr lang="en-US" dirty="0">
                <a:latin typeface="Calibri" pitchFamily="34" charset="0"/>
                <a:cs typeface="Calibri" pitchFamily="34" charset="0"/>
              </a:rPr>
              <a:t>Color</a:t>
            </a:r>
          </a:p>
        </p:txBody>
      </p:sp>
      <p:sp>
        <p:nvSpPr>
          <p:cNvPr id="13" name="Text Box 4"/>
          <p:cNvSpPr txBox="1">
            <a:spLocks noChangeArrowheads="1"/>
          </p:cNvSpPr>
          <p:nvPr/>
        </p:nvSpPr>
        <p:spPr bwMode="auto">
          <a:xfrm>
            <a:off x="3124200" y="3124200"/>
            <a:ext cx="2514600" cy="1631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lvl="1" eaLnBrk="1" hangingPunct="1">
              <a:buFont typeface="Wingdings" pitchFamily="2" charset="2"/>
              <a:buNone/>
            </a:pPr>
            <a:r>
              <a:rPr lang="en-US" sz="2000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2000" strike="sngStrike" dirty="0">
                <a:latin typeface="Calibri" pitchFamily="34" charset="0"/>
                <a:cs typeface="Calibri" pitchFamily="34" charset="0"/>
              </a:rPr>
              <a:t>pyramid,  </a:t>
            </a:r>
            <a:r>
              <a:rPr lang="en-US" sz="2000" strike="sngStrike" dirty="0">
                <a:solidFill>
                  <a:srgbClr val="00B050"/>
                </a:solidFill>
                <a:latin typeface="Calibri" pitchFamily="34" charset="0"/>
                <a:cs typeface="Calibri" pitchFamily="34" charset="0"/>
              </a:rPr>
              <a:t>green</a:t>
            </a:r>
          </a:p>
          <a:p>
            <a:pPr lvl="1" eaLnBrk="1" hangingPunct="1"/>
            <a:r>
              <a:rPr lang="en-US" sz="2000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2000" strike="sngStrike" dirty="0">
                <a:latin typeface="Calibri" pitchFamily="34" charset="0"/>
                <a:cs typeface="Calibri" pitchFamily="34" charset="0"/>
              </a:rPr>
              <a:t>pyramid,  </a:t>
            </a:r>
            <a:r>
              <a:rPr lang="en-US" sz="2000" strike="sngStrike" dirty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red</a:t>
            </a:r>
          </a:p>
          <a:p>
            <a:pPr lvl="1" eaLnBrk="1" hangingPunct="1"/>
            <a:r>
              <a:rPr lang="en-US" sz="2000" dirty="0">
                <a:latin typeface="Calibri" pitchFamily="34" charset="0"/>
                <a:cs typeface="Calibri" pitchFamily="34" charset="0"/>
              </a:rPr>
              <a:t> sphere,     </a:t>
            </a:r>
            <a:r>
              <a:rPr lang="en-US" sz="2000" dirty="0">
                <a:solidFill>
                  <a:srgbClr val="3333FF"/>
                </a:solidFill>
                <a:latin typeface="Calibri" pitchFamily="34" charset="0"/>
                <a:cs typeface="Calibri" pitchFamily="34" charset="0"/>
              </a:rPr>
              <a:t>blue</a:t>
            </a:r>
          </a:p>
          <a:p>
            <a:pPr lvl="1" eaLnBrk="1" hangingPunct="1"/>
            <a:r>
              <a:rPr lang="en-US" sz="2000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2000" strike="sngStrike" dirty="0">
                <a:latin typeface="Calibri" pitchFamily="34" charset="0"/>
                <a:cs typeface="Calibri" pitchFamily="34" charset="0"/>
              </a:rPr>
              <a:t>cube,         </a:t>
            </a:r>
            <a:r>
              <a:rPr lang="en-US" sz="2000" strike="sngStrike" dirty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red</a:t>
            </a:r>
          </a:p>
          <a:p>
            <a:pPr lvl="1" eaLnBrk="1" hangingPunct="1">
              <a:buFont typeface="Wingdings" pitchFamily="2" charset="2"/>
              <a:buNone/>
            </a:pPr>
            <a:r>
              <a:rPr lang="en-US" sz="2000" strike="sngStrike" dirty="0">
                <a:latin typeface="Calibri" pitchFamily="34" charset="0"/>
                <a:cs typeface="Calibri" pitchFamily="34" charset="0"/>
              </a:rPr>
              <a:t> sphere,      </a:t>
            </a:r>
            <a:r>
              <a:rPr lang="en-US" sz="2000" strike="sngStrike" dirty="0">
                <a:solidFill>
                  <a:srgbClr val="00B050"/>
                </a:solidFill>
                <a:latin typeface="Calibri" pitchFamily="34" charset="0"/>
                <a:cs typeface="Calibri" pitchFamily="34" charset="0"/>
              </a:rPr>
              <a:t>green</a:t>
            </a:r>
          </a:p>
        </p:txBody>
      </p:sp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9448800" y="3093184"/>
            <a:ext cx="2743200" cy="1631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lvl="1" eaLnBrk="1" hangingPunct="1">
              <a:buFont typeface="Wingdings" pitchFamily="2" charset="2"/>
              <a:buNone/>
            </a:pPr>
            <a:r>
              <a:rPr lang="en-US" sz="2000" dirty="0">
                <a:latin typeface="Calibri" pitchFamily="34" charset="0"/>
                <a:cs typeface="Calibri" pitchFamily="34" charset="0"/>
              </a:rPr>
              <a:t> pyramid,  </a:t>
            </a:r>
            <a:r>
              <a:rPr lang="en-US" sz="2000" dirty="0">
                <a:solidFill>
                  <a:srgbClr val="3333FF"/>
                </a:solidFill>
                <a:latin typeface="Calibri" pitchFamily="34" charset="0"/>
                <a:cs typeface="Calibri" pitchFamily="34" charset="0"/>
              </a:rPr>
              <a:t>blue</a:t>
            </a:r>
          </a:p>
          <a:p>
            <a:pPr lvl="1" eaLnBrk="1" hangingPunct="1"/>
            <a:r>
              <a:rPr lang="en-US" sz="2000" dirty="0">
                <a:latin typeface="Calibri" pitchFamily="34" charset="0"/>
                <a:cs typeface="Calibri" pitchFamily="34" charset="0"/>
              </a:rPr>
              <a:t> pyramid,  </a:t>
            </a:r>
            <a:r>
              <a:rPr lang="en-US" sz="2000" dirty="0">
                <a:solidFill>
                  <a:srgbClr val="3333FF"/>
                </a:solidFill>
                <a:latin typeface="Calibri" pitchFamily="34" charset="0"/>
                <a:cs typeface="Calibri" pitchFamily="34" charset="0"/>
              </a:rPr>
              <a:t>blue</a:t>
            </a:r>
          </a:p>
          <a:p>
            <a:pPr lvl="1" eaLnBrk="1" hangingPunct="1"/>
            <a:r>
              <a:rPr lang="en-US" sz="2000" dirty="0">
                <a:latin typeface="Calibri" pitchFamily="34" charset="0"/>
                <a:cs typeface="Calibri" pitchFamily="34" charset="0"/>
              </a:rPr>
              <a:t> sphere,     </a:t>
            </a:r>
            <a:r>
              <a:rPr lang="en-US" sz="2000" dirty="0">
                <a:solidFill>
                  <a:srgbClr val="3333FF"/>
                </a:solidFill>
                <a:latin typeface="Calibri" pitchFamily="34" charset="0"/>
                <a:cs typeface="Calibri" pitchFamily="34" charset="0"/>
              </a:rPr>
              <a:t>blue</a:t>
            </a:r>
          </a:p>
          <a:p>
            <a:pPr lvl="1" eaLnBrk="1" hangingPunct="1"/>
            <a:r>
              <a:rPr lang="en-US" sz="2000" dirty="0">
                <a:latin typeface="Calibri" pitchFamily="34" charset="0"/>
                <a:cs typeface="Calibri" pitchFamily="34" charset="0"/>
              </a:rPr>
              <a:t> cube,         </a:t>
            </a:r>
            <a:r>
              <a:rPr lang="en-US" sz="2000" dirty="0">
                <a:solidFill>
                  <a:srgbClr val="3333FF"/>
                </a:solidFill>
                <a:latin typeface="Calibri" pitchFamily="34" charset="0"/>
                <a:cs typeface="Calibri" pitchFamily="34" charset="0"/>
              </a:rPr>
              <a:t>blue</a:t>
            </a:r>
          </a:p>
          <a:p>
            <a:pPr lvl="1" eaLnBrk="1" hangingPunct="1">
              <a:buFont typeface="Wingdings" pitchFamily="2" charset="2"/>
              <a:buNone/>
            </a:pPr>
            <a:r>
              <a:rPr lang="en-US" sz="2000" dirty="0">
                <a:latin typeface="Calibri" pitchFamily="34" charset="0"/>
                <a:cs typeface="Calibri" pitchFamily="34" charset="0"/>
              </a:rPr>
              <a:t> sphere,      </a:t>
            </a:r>
            <a:r>
              <a:rPr lang="en-US" sz="2000" dirty="0">
                <a:solidFill>
                  <a:srgbClr val="3333FF"/>
                </a:solidFill>
                <a:latin typeface="Calibri" pitchFamily="34" charset="0"/>
                <a:cs typeface="Calibri" pitchFamily="34" charset="0"/>
              </a:rPr>
              <a:t>blue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5257800"/>
            <a:ext cx="5791200" cy="138261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1" y="5294590"/>
            <a:ext cx="5486399" cy="142772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4450080"/>
            <a:ext cx="1295400" cy="10363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6646" grpId="0" animBg="1"/>
      <p:bldP spid="1136647" grpId="0" animBg="1"/>
      <p:bldP spid="1136649" grpId="0" animBg="1"/>
      <p:bldP spid="1136650" grpId="0" animBg="1"/>
      <p:bldP spid="1136652" grpId="0" animBg="1"/>
      <p:bldP spid="1136653" grpId="0" animBg="1"/>
      <p:bldP spid="1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22"/>
          <p:cNvSpPr>
            <a:spLocks noChangeArrowheads="1"/>
          </p:cNvSpPr>
          <p:nvPr/>
        </p:nvSpPr>
        <p:spPr bwMode="auto">
          <a:xfrm>
            <a:off x="5486400" y="1600200"/>
            <a:ext cx="1143000" cy="533400"/>
          </a:xfrm>
          <a:prstGeom prst="rect">
            <a:avLst/>
          </a:prstGeom>
          <a:solidFill>
            <a:srgbClr val="FFFF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8" name="Rectangle 25"/>
          <p:cNvSpPr>
            <a:spLocks noChangeArrowheads="1"/>
          </p:cNvSpPr>
          <p:nvPr/>
        </p:nvSpPr>
        <p:spPr bwMode="auto">
          <a:xfrm>
            <a:off x="2438400" y="4572000"/>
            <a:ext cx="2438400" cy="533400"/>
          </a:xfrm>
          <a:prstGeom prst="rect">
            <a:avLst/>
          </a:prstGeom>
          <a:solidFill>
            <a:srgbClr val="FFFF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160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34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ＭＳ Ｐゴシック" pitchFamily="34" charset="-128"/>
              </a:rPr>
              <a:t>Likelihood Weighting</a:t>
            </a:r>
          </a:p>
        </p:txBody>
      </p:sp>
      <p:sp>
        <p:nvSpPr>
          <p:cNvPr id="1132566" name="Rectangle 22"/>
          <p:cNvSpPr>
            <a:spLocks noChangeArrowheads="1"/>
          </p:cNvSpPr>
          <p:nvPr/>
        </p:nvSpPr>
        <p:spPr bwMode="auto">
          <a:xfrm>
            <a:off x="2438400" y="2814638"/>
            <a:ext cx="1371600" cy="533400"/>
          </a:xfrm>
          <a:prstGeom prst="rect">
            <a:avLst/>
          </a:prstGeom>
          <a:solidFill>
            <a:srgbClr val="FFFF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latin typeface="Calibri" pitchFamily="34" charset="0"/>
              <a:cs typeface="Calibri" pitchFamily="34" charset="0"/>
            </a:endParaRPr>
          </a:p>
        </p:txBody>
      </p:sp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7734980"/>
              </p:ext>
            </p:extLst>
          </p:nvPr>
        </p:nvGraphicFramePr>
        <p:xfrm>
          <a:off x="5486400" y="1620838"/>
          <a:ext cx="1143000" cy="552414"/>
        </p:xfrm>
        <a:graphic>
          <a:graphicData uri="http://schemas.openxmlformats.org/drawingml/2006/table">
            <a:tbl>
              <a:tblPr/>
              <a:tblGrid>
                <a:gridCol w="571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320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c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0.5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320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i="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c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0.5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937931"/>
              </p:ext>
            </p:extLst>
          </p:nvPr>
        </p:nvGraphicFramePr>
        <p:xfrm>
          <a:off x="2514600" y="2836863"/>
          <a:ext cx="1295400" cy="1104828"/>
        </p:xfrm>
        <a:graphic>
          <a:graphicData uri="http://schemas.openxmlformats.org/drawingml/2006/table">
            <a:tbl>
              <a:tblPr/>
              <a:tblGrid>
                <a:gridCol w="43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1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1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53206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c</a:t>
                      </a: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s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0.1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3206">
                <a:tc vMerge="1"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s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0.9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206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c</a:t>
                      </a: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s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0.5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3206">
                <a:tc vMerge="1"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s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0.5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1" name="Rectangle 22"/>
          <p:cNvSpPr>
            <a:spLocks noChangeArrowheads="1"/>
          </p:cNvSpPr>
          <p:nvPr/>
        </p:nvSpPr>
        <p:spPr bwMode="auto">
          <a:xfrm>
            <a:off x="8153400" y="2814638"/>
            <a:ext cx="1371600" cy="538162"/>
          </a:xfrm>
          <a:prstGeom prst="rect">
            <a:avLst/>
          </a:prstGeom>
          <a:solidFill>
            <a:srgbClr val="FFFF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latin typeface="Calibri" pitchFamily="34" charset="0"/>
              <a:cs typeface="Calibri" pitchFamily="34" charset="0"/>
            </a:endParaRPr>
          </a:p>
        </p:txBody>
      </p:sp>
      <p:graphicFrame>
        <p:nvGraphicFramePr>
          <p:cNvPr id="33" name="Tab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623533"/>
              </p:ext>
            </p:extLst>
          </p:nvPr>
        </p:nvGraphicFramePr>
        <p:xfrm>
          <a:off x="8229600" y="2836863"/>
          <a:ext cx="1295400" cy="1104828"/>
        </p:xfrm>
        <a:graphic>
          <a:graphicData uri="http://schemas.openxmlformats.org/drawingml/2006/table">
            <a:tbl>
              <a:tblPr/>
              <a:tblGrid>
                <a:gridCol w="43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1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1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53206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c</a:t>
                      </a: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r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0.8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3206">
                <a:tc vMerge="1"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r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0.2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206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c</a:t>
                      </a: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r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0.2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3206">
                <a:tc vMerge="1"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r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0.8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36" name="Table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6157202"/>
              </p:ext>
            </p:extLst>
          </p:nvPr>
        </p:nvGraphicFramePr>
        <p:xfrm>
          <a:off x="2438400" y="4602163"/>
          <a:ext cx="2438400" cy="2209964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3405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s</a:t>
                      </a: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r</a:t>
                      </a: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w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0.99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3405"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w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0.01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405"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r</a:t>
                      </a: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w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0.90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3405"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w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0.10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405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s</a:t>
                      </a: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r</a:t>
                      </a: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w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0.90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3405"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w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0.10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405"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r</a:t>
                      </a: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w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0.01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3405"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w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0.99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3588" name="TextBox 39"/>
          <p:cNvSpPr txBox="1">
            <a:spLocks noChangeArrowheads="1"/>
          </p:cNvSpPr>
          <p:nvPr/>
        </p:nvSpPr>
        <p:spPr bwMode="auto">
          <a:xfrm>
            <a:off x="7696200" y="4343400"/>
            <a:ext cx="17526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1800">
                <a:latin typeface="Calibri" pitchFamily="34" charset="0"/>
                <a:cs typeface="Calibri" pitchFamily="34" charset="0"/>
              </a:rPr>
              <a:t>Samples:</a:t>
            </a:r>
          </a:p>
        </p:txBody>
      </p:sp>
      <p:sp>
        <p:nvSpPr>
          <p:cNvPr id="63589" name="TextBox 40"/>
          <p:cNvSpPr txBox="1">
            <a:spLocks noChangeArrowheads="1"/>
          </p:cNvSpPr>
          <p:nvPr/>
        </p:nvSpPr>
        <p:spPr bwMode="auto">
          <a:xfrm>
            <a:off x="7696200" y="4781490"/>
            <a:ext cx="118158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000" b="1" i="1" dirty="0">
                <a:solidFill>
                  <a:srgbClr val="CC00CD"/>
                </a:solidFill>
                <a:latin typeface="Calibri" pitchFamily="34" charset="0"/>
                <a:cs typeface="Calibri" pitchFamily="34" charset="0"/>
              </a:rPr>
              <a:t>  , s,   , w</a:t>
            </a:r>
          </a:p>
        </p:txBody>
      </p:sp>
      <p:sp>
        <p:nvSpPr>
          <p:cNvPr id="63591" name="Oval 4"/>
          <p:cNvSpPr>
            <a:spLocks noChangeArrowheads="1"/>
          </p:cNvSpPr>
          <p:nvPr/>
        </p:nvSpPr>
        <p:spPr bwMode="auto">
          <a:xfrm>
            <a:off x="5410200" y="2397125"/>
            <a:ext cx="1222375" cy="574675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>
                <a:latin typeface="Calibri" pitchFamily="34" charset="0"/>
                <a:cs typeface="Calibri" pitchFamily="34" charset="0"/>
              </a:rPr>
              <a:t>Cloudy</a:t>
            </a:r>
          </a:p>
        </p:txBody>
      </p:sp>
      <p:sp>
        <p:nvSpPr>
          <p:cNvPr id="63592" name="Oval 5"/>
          <p:cNvSpPr>
            <a:spLocks noChangeArrowheads="1"/>
          </p:cNvSpPr>
          <p:nvPr/>
        </p:nvSpPr>
        <p:spPr bwMode="auto">
          <a:xfrm>
            <a:off x="4038600" y="3365500"/>
            <a:ext cx="1222375" cy="574675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>
                <a:latin typeface="Calibri" pitchFamily="34" charset="0"/>
                <a:cs typeface="Calibri" pitchFamily="34" charset="0"/>
              </a:rPr>
              <a:t>Sprinkler</a:t>
            </a:r>
          </a:p>
        </p:txBody>
      </p:sp>
      <p:sp>
        <p:nvSpPr>
          <p:cNvPr id="63593" name="Oval 6"/>
          <p:cNvSpPr>
            <a:spLocks noChangeArrowheads="1"/>
          </p:cNvSpPr>
          <p:nvPr/>
        </p:nvSpPr>
        <p:spPr bwMode="auto">
          <a:xfrm>
            <a:off x="6778625" y="3387725"/>
            <a:ext cx="1222375" cy="574675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>
                <a:latin typeface="Calibri" pitchFamily="34" charset="0"/>
                <a:cs typeface="Calibri" pitchFamily="34" charset="0"/>
              </a:rPr>
              <a:t>Rain</a:t>
            </a:r>
          </a:p>
        </p:txBody>
      </p:sp>
      <p:sp>
        <p:nvSpPr>
          <p:cNvPr id="63594" name="Oval 7"/>
          <p:cNvSpPr>
            <a:spLocks noChangeArrowheads="1"/>
          </p:cNvSpPr>
          <p:nvPr/>
        </p:nvSpPr>
        <p:spPr bwMode="auto">
          <a:xfrm>
            <a:off x="5407025" y="4378325"/>
            <a:ext cx="1222375" cy="574675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>
                <a:latin typeface="Calibri" pitchFamily="34" charset="0"/>
                <a:cs typeface="Calibri" pitchFamily="34" charset="0"/>
              </a:rPr>
              <a:t>WetGrass</a:t>
            </a:r>
          </a:p>
        </p:txBody>
      </p:sp>
      <p:cxnSp>
        <p:nvCxnSpPr>
          <p:cNvPr id="63595" name="AutoShape 8"/>
          <p:cNvCxnSpPr>
            <a:cxnSpLocks noChangeShapeType="1"/>
            <a:stCxn id="51" idx="5"/>
            <a:endCxn id="63593" idx="1"/>
          </p:cNvCxnSpPr>
          <p:nvPr/>
        </p:nvCxnSpPr>
        <p:spPr bwMode="auto">
          <a:xfrm>
            <a:off x="6453188" y="2901950"/>
            <a:ext cx="504825" cy="555625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63596" name="AutoShape 9"/>
          <p:cNvCxnSpPr>
            <a:cxnSpLocks noChangeShapeType="1"/>
            <a:stCxn id="63591" idx="3"/>
            <a:endCxn id="63592" idx="7"/>
          </p:cNvCxnSpPr>
          <p:nvPr/>
        </p:nvCxnSpPr>
        <p:spPr bwMode="auto">
          <a:xfrm flipH="1">
            <a:off x="5081588" y="2901950"/>
            <a:ext cx="508000" cy="53340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63597" name="AutoShape 10"/>
          <p:cNvCxnSpPr>
            <a:cxnSpLocks noChangeShapeType="1"/>
            <a:stCxn id="63592" idx="5"/>
            <a:endCxn id="63594" idx="1"/>
          </p:cNvCxnSpPr>
          <p:nvPr/>
        </p:nvCxnSpPr>
        <p:spPr bwMode="auto">
          <a:xfrm>
            <a:off x="5081588" y="3870325"/>
            <a:ext cx="504825" cy="57785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63598" name="AutoShape 11"/>
          <p:cNvCxnSpPr>
            <a:cxnSpLocks noChangeShapeType="1"/>
            <a:stCxn id="63593" idx="3"/>
            <a:endCxn id="63594" idx="7"/>
          </p:cNvCxnSpPr>
          <p:nvPr/>
        </p:nvCxnSpPr>
        <p:spPr bwMode="auto">
          <a:xfrm flipH="1">
            <a:off x="6450013" y="3892550"/>
            <a:ext cx="508000" cy="555625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51" name="Oval 16"/>
          <p:cNvSpPr>
            <a:spLocks noChangeArrowheads="1"/>
          </p:cNvSpPr>
          <p:nvPr/>
        </p:nvSpPr>
        <p:spPr bwMode="auto">
          <a:xfrm>
            <a:off x="5410200" y="2397125"/>
            <a:ext cx="1222375" cy="574675"/>
          </a:xfrm>
          <a:prstGeom prst="ellipse">
            <a:avLst/>
          </a:prstGeom>
          <a:solidFill>
            <a:srgbClr val="33CC33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Cloudy</a:t>
            </a:r>
          </a:p>
        </p:txBody>
      </p:sp>
      <p:sp>
        <p:nvSpPr>
          <p:cNvPr id="63600" name="Oval 17"/>
          <p:cNvSpPr>
            <a:spLocks noChangeArrowheads="1"/>
          </p:cNvSpPr>
          <p:nvPr/>
        </p:nvSpPr>
        <p:spPr bwMode="auto">
          <a:xfrm>
            <a:off x="4038600" y="3365500"/>
            <a:ext cx="1222375" cy="574675"/>
          </a:xfrm>
          <a:prstGeom prst="ellipse">
            <a:avLst/>
          </a:prstGeom>
          <a:solidFill>
            <a:srgbClr val="33CC33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>
                <a:latin typeface="Calibri" pitchFamily="34" charset="0"/>
                <a:cs typeface="Calibri" pitchFamily="34" charset="0"/>
              </a:rPr>
              <a:t>Sprinkler</a:t>
            </a:r>
          </a:p>
        </p:txBody>
      </p:sp>
      <p:sp>
        <p:nvSpPr>
          <p:cNvPr id="53" name="Oval 18"/>
          <p:cNvSpPr>
            <a:spLocks noChangeArrowheads="1"/>
          </p:cNvSpPr>
          <p:nvPr/>
        </p:nvSpPr>
        <p:spPr bwMode="auto">
          <a:xfrm>
            <a:off x="6778625" y="3387725"/>
            <a:ext cx="1222375" cy="574675"/>
          </a:xfrm>
          <a:prstGeom prst="ellipse">
            <a:avLst/>
          </a:prstGeom>
          <a:solidFill>
            <a:srgbClr val="33CC33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>
                <a:latin typeface="Calibri" pitchFamily="34" charset="0"/>
                <a:cs typeface="Calibri" pitchFamily="34" charset="0"/>
              </a:rPr>
              <a:t>Rain</a:t>
            </a:r>
          </a:p>
        </p:txBody>
      </p:sp>
      <p:sp>
        <p:nvSpPr>
          <p:cNvPr id="63602" name="Oval 19"/>
          <p:cNvSpPr>
            <a:spLocks noChangeArrowheads="1"/>
          </p:cNvSpPr>
          <p:nvPr/>
        </p:nvSpPr>
        <p:spPr bwMode="auto">
          <a:xfrm>
            <a:off x="5410200" y="4378325"/>
            <a:ext cx="1222375" cy="574675"/>
          </a:xfrm>
          <a:prstGeom prst="ellipse">
            <a:avLst/>
          </a:prstGeom>
          <a:solidFill>
            <a:srgbClr val="33CC33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>
                <a:latin typeface="Calibri" pitchFamily="34" charset="0"/>
                <a:cs typeface="Calibri" pitchFamily="34" charset="0"/>
              </a:rPr>
              <a:t>WetGrass</a:t>
            </a:r>
          </a:p>
        </p:txBody>
      </p:sp>
      <p:sp>
        <p:nvSpPr>
          <p:cNvPr id="63603" name="Line 23"/>
          <p:cNvSpPr>
            <a:spLocks noChangeShapeType="1"/>
          </p:cNvSpPr>
          <p:nvPr/>
        </p:nvSpPr>
        <p:spPr bwMode="auto">
          <a:xfrm flipV="1">
            <a:off x="5562600" y="4419600"/>
            <a:ext cx="609600" cy="457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3604" name="Line 24"/>
          <p:cNvSpPr>
            <a:spLocks noChangeShapeType="1"/>
          </p:cNvSpPr>
          <p:nvPr/>
        </p:nvSpPr>
        <p:spPr bwMode="auto">
          <a:xfrm flipV="1">
            <a:off x="5943600" y="4495800"/>
            <a:ext cx="533400" cy="457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3605" name="Line 25"/>
          <p:cNvSpPr>
            <a:spLocks noChangeShapeType="1"/>
          </p:cNvSpPr>
          <p:nvPr/>
        </p:nvSpPr>
        <p:spPr bwMode="auto">
          <a:xfrm flipV="1">
            <a:off x="4114800" y="3352800"/>
            <a:ext cx="609600" cy="457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3606" name="Line 26"/>
          <p:cNvSpPr>
            <a:spLocks noChangeShapeType="1"/>
          </p:cNvSpPr>
          <p:nvPr/>
        </p:nvSpPr>
        <p:spPr bwMode="auto">
          <a:xfrm flipV="1">
            <a:off x="4495800" y="3429000"/>
            <a:ext cx="533400" cy="4572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895600" y="4038600"/>
            <a:ext cx="1542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  <a:latin typeface="Calibri"/>
                <a:cs typeface="Calibri"/>
              </a:rPr>
              <a:t>P</a:t>
            </a:r>
            <a:r>
              <a:rPr lang="en-US" sz="2400" dirty="0">
                <a:solidFill>
                  <a:srgbClr val="CC00CC"/>
                </a:solidFill>
                <a:latin typeface="Calibri"/>
                <a:cs typeface="Calibri"/>
              </a:rPr>
              <a:t>(</a:t>
            </a:r>
            <a:r>
              <a:rPr lang="en-US" sz="2400" i="1" dirty="0">
                <a:solidFill>
                  <a:srgbClr val="CC00CC"/>
                </a:solidFill>
                <a:latin typeface="Calibri"/>
                <a:cs typeface="Calibri"/>
              </a:rPr>
              <a:t>W </a:t>
            </a:r>
            <a:r>
              <a:rPr lang="en-US" sz="2400" dirty="0">
                <a:solidFill>
                  <a:srgbClr val="CC00CC"/>
                </a:solidFill>
                <a:latin typeface="Calibri"/>
                <a:cs typeface="Calibri"/>
              </a:rPr>
              <a:t>| </a:t>
            </a:r>
            <a:r>
              <a:rPr lang="en-US" sz="2400" i="1" dirty="0">
                <a:solidFill>
                  <a:srgbClr val="CC00CC"/>
                </a:solidFill>
                <a:latin typeface="Calibri"/>
                <a:cs typeface="Calibri"/>
              </a:rPr>
              <a:t>S,R</a:t>
            </a:r>
            <a:r>
              <a:rPr lang="en-US" sz="2400" dirty="0">
                <a:solidFill>
                  <a:srgbClr val="CC00CC"/>
                </a:solidFill>
                <a:latin typeface="Calibri"/>
                <a:cs typeface="Calibri"/>
              </a:rPr>
              <a:t>)</a:t>
            </a:r>
            <a:endParaRPr lang="en-US" sz="2400" i="1" dirty="0">
              <a:solidFill>
                <a:srgbClr val="CC00CC"/>
              </a:solidFill>
              <a:latin typeface="Calibri"/>
              <a:cs typeface="Calibri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600011" y="2281535"/>
            <a:ext cx="1185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  <a:latin typeface="Calibri"/>
                <a:cs typeface="Calibri"/>
              </a:rPr>
              <a:t>P</a:t>
            </a:r>
            <a:r>
              <a:rPr lang="en-US" sz="2400" dirty="0">
                <a:solidFill>
                  <a:srgbClr val="CC00CC"/>
                </a:solidFill>
                <a:latin typeface="Calibri"/>
                <a:cs typeface="Calibri"/>
              </a:rPr>
              <a:t>(</a:t>
            </a:r>
            <a:r>
              <a:rPr lang="en-US" sz="2400" i="1" dirty="0">
                <a:solidFill>
                  <a:srgbClr val="CC00CC"/>
                </a:solidFill>
                <a:latin typeface="Calibri"/>
                <a:cs typeface="Calibri"/>
              </a:rPr>
              <a:t>S </a:t>
            </a:r>
            <a:r>
              <a:rPr lang="en-US" sz="2400" dirty="0">
                <a:solidFill>
                  <a:srgbClr val="CC00CC"/>
                </a:solidFill>
                <a:latin typeface="Calibri"/>
                <a:cs typeface="Calibri"/>
              </a:rPr>
              <a:t>| </a:t>
            </a:r>
            <a:r>
              <a:rPr lang="en-US" sz="2400" i="1" dirty="0">
                <a:solidFill>
                  <a:srgbClr val="CC00CC"/>
                </a:solidFill>
                <a:latin typeface="Calibri"/>
                <a:cs typeface="Calibri"/>
              </a:rPr>
              <a:t>C</a:t>
            </a:r>
            <a:r>
              <a:rPr lang="en-US" sz="2400" dirty="0">
                <a:solidFill>
                  <a:srgbClr val="CC00CC"/>
                </a:solidFill>
                <a:latin typeface="Calibri"/>
                <a:cs typeface="Calibri"/>
              </a:rPr>
              <a:t>)</a:t>
            </a:r>
            <a:endParaRPr lang="en-US" sz="2400" i="1" dirty="0">
              <a:solidFill>
                <a:srgbClr val="CC00CC"/>
              </a:solidFill>
              <a:latin typeface="Calibri"/>
              <a:cs typeface="Calibri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8235244" y="2286000"/>
            <a:ext cx="12135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  <a:latin typeface="Calibri"/>
                <a:cs typeface="Calibri"/>
              </a:rPr>
              <a:t>P</a:t>
            </a:r>
            <a:r>
              <a:rPr lang="en-US" sz="2400" dirty="0">
                <a:solidFill>
                  <a:srgbClr val="CC00CC"/>
                </a:solidFill>
                <a:latin typeface="Calibri"/>
                <a:cs typeface="Calibri"/>
              </a:rPr>
              <a:t>(</a:t>
            </a:r>
            <a:r>
              <a:rPr lang="en-US" sz="2400" i="1" dirty="0">
                <a:solidFill>
                  <a:srgbClr val="CC00CC"/>
                </a:solidFill>
                <a:latin typeface="Calibri"/>
                <a:cs typeface="Calibri"/>
              </a:rPr>
              <a:t>R </a:t>
            </a:r>
            <a:r>
              <a:rPr lang="en-US" sz="2400" dirty="0">
                <a:solidFill>
                  <a:srgbClr val="CC00CC"/>
                </a:solidFill>
                <a:latin typeface="Calibri"/>
                <a:cs typeface="Calibri"/>
              </a:rPr>
              <a:t>| </a:t>
            </a:r>
            <a:r>
              <a:rPr lang="en-US" sz="2400" i="1" dirty="0">
                <a:solidFill>
                  <a:srgbClr val="CC00CC"/>
                </a:solidFill>
                <a:latin typeface="Calibri"/>
                <a:cs typeface="Calibri"/>
              </a:rPr>
              <a:t>C</a:t>
            </a:r>
            <a:r>
              <a:rPr lang="en-US" sz="2400" dirty="0">
                <a:solidFill>
                  <a:srgbClr val="CC00CC"/>
                </a:solidFill>
                <a:latin typeface="Calibri"/>
                <a:cs typeface="Calibri"/>
              </a:rPr>
              <a:t>)</a:t>
            </a:r>
            <a:endParaRPr lang="en-US" sz="2400" i="1" dirty="0">
              <a:solidFill>
                <a:srgbClr val="CC00CC"/>
              </a:solidFill>
              <a:latin typeface="Calibri"/>
              <a:cs typeface="Calibri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720644" y="1066800"/>
            <a:ext cx="7655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  <a:latin typeface="Calibri"/>
                <a:cs typeface="Calibri"/>
              </a:rPr>
              <a:t>P</a:t>
            </a:r>
            <a:r>
              <a:rPr lang="en-US" sz="2400" dirty="0">
                <a:solidFill>
                  <a:srgbClr val="CC00CC"/>
                </a:solidFill>
                <a:latin typeface="Calibri"/>
                <a:cs typeface="Calibri"/>
              </a:rPr>
              <a:t>(</a:t>
            </a:r>
            <a:r>
              <a:rPr lang="en-US" sz="2400" i="1" dirty="0">
                <a:solidFill>
                  <a:srgbClr val="CC00CC"/>
                </a:solidFill>
                <a:latin typeface="Calibri"/>
                <a:cs typeface="Calibri"/>
              </a:rPr>
              <a:t>C</a:t>
            </a:r>
            <a:r>
              <a:rPr lang="en-US" sz="2400" dirty="0">
                <a:solidFill>
                  <a:srgbClr val="CC00CC"/>
                </a:solidFill>
                <a:latin typeface="Calibri"/>
                <a:cs typeface="Calibri"/>
              </a:rPr>
              <a:t>)</a:t>
            </a:r>
            <a:endParaRPr lang="en-US" sz="2400" i="1" dirty="0">
              <a:solidFill>
                <a:srgbClr val="CC00CC"/>
              </a:solidFill>
              <a:latin typeface="Calibri"/>
              <a:cs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220200" y="4812268"/>
            <a:ext cx="1002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FF3300"/>
                </a:solidFill>
              </a:rPr>
              <a:t>w</a:t>
            </a:r>
            <a:r>
              <a:rPr lang="en-US" b="1" dirty="0">
                <a:solidFill>
                  <a:srgbClr val="FF3300"/>
                </a:solidFill>
              </a:rPr>
              <a:t> = 1.0</a:t>
            </a:r>
            <a:endParaRPr lang="en-US" b="1" i="1" dirty="0">
              <a:solidFill>
                <a:srgbClr val="FF33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210800" y="4800600"/>
            <a:ext cx="741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3300"/>
                </a:solidFill>
              </a:rPr>
              <a:t>x 0.1</a:t>
            </a:r>
            <a:endParaRPr lang="en-US" b="1" i="1" dirty="0">
              <a:solidFill>
                <a:srgbClr val="FF33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0972800" y="4800600"/>
            <a:ext cx="869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3300"/>
                </a:solidFill>
              </a:rPr>
              <a:t>x 0.99</a:t>
            </a:r>
            <a:endParaRPr lang="en-US" b="1" i="1" dirty="0">
              <a:solidFill>
                <a:srgbClr val="FF3300"/>
              </a:solidFill>
            </a:endParaRPr>
          </a:p>
        </p:txBody>
      </p:sp>
      <p:sp>
        <p:nvSpPr>
          <p:cNvPr id="45" name="TextBox 40"/>
          <p:cNvSpPr txBox="1">
            <a:spLocks noChangeArrowheads="1"/>
          </p:cNvSpPr>
          <p:nvPr/>
        </p:nvSpPr>
        <p:spPr bwMode="auto">
          <a:xfrm>
            <a:off x="7673472" y="4781490"/>
            <a:ext cx="304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000" b="1" i="1" dirty="0">
                <a:solidFill>
                  <a:srgbClr val="CC00CD"/>
                </a:solidFill>
                <a:latin typeface="Calibri" pitchFamily="34" charset="0"/>
                <a:cs typeface="Calibri" pitchFamily="34" charset="0"/>
              </a:rPr>
              <a:t>c</a:t>
            </a:r>
          </a:p>
        </p:txBody>
      </p:sp>
      <p:sp>
        <p:nvSpPr>
          <p:cNvPr id="46" name="TextBox 40"/>
          <p:cNvSpPr txBox="1">
            <a:spLocks noChangeArrowheads="1"/>
          </p:cNvSpPr>
          <p:nvPr/>
        </p:nvSpPr>
        <p:spPr bwMode="auto">
          <a:xfrm>
            <a:off x="8153400" y="4781490"/>
            <a:ext cx="304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000" b="1" i="1" dirty="0">
                <a:solidFill>
                  <a:srgbClr val="CC00CD"/>
                </a:solidFill>
                <a:latin typeface="Calibri" pitchFamily="34" charset="0"/>
                <a:cs typeface="Calibri" pitchFamily="34" charset="0"/>
              </a:rPr>
              <a:t>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38" grpId="0" animBg="1"/>
      <p:bldP spid="1132566" grpId="0" animBg="1"/>
      <p:bldP spid="31" grpId="0" animBg="1"/>
      <p:bldP spid="51" grpId="0" animBg="1"/>
      <p:bldP spid="53" grpId="0" animBg="1"/>
      <p:bldP spid="43" grpId="0"/>
      <p:bldP spid="44" grpId="0"/>
      <p:bldP spid="45" grpId="0"/>
      <p:bldP spid="4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Warm-Up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we have a </a:t>
            </a:r>
            <a:r>
              <a:rPr lang="en-US" b="1" i="1" dirty="0"/>
              <a:t>biased</a:t>
            </a:r>
            <a:r>
              <a:rPr lang="en-US" dirty="0"/>
              <a:t> coin that comes up heads with some </a:t>
            </a:r>
            <a:r>
              <a:rPr lang="en-US" b="1" i="1" dirty="0"/>
              <a:t>unknown</a:t>
            </a:r>
            <a:r>
              <a:rPr lang="en-US" dirty="0"/>
              <a:t> probability </a:t>
            </a:r>
            <a:r>
              <a:rPr lang="en-US" i="1" dirty="0">
                <a:solidFill>
                  <a:srgbClr val="CC00CC"/>
                </a:solidFill>
              </a:rPr>
              <a:t>p</a:t>
            </a:r>
            <a:r>
              <a:rPr lang="en-US" dirty="0"/>
              <a:t>; how can we use it to produce random bits with probabilities of </a:t>
            </a:r>
            <a:r>
              <a:rPr lang="en-US" b="1" i="1" dirty="0"/>
              <a:t>exactly</a:t>
            </a:r>
            <a:r>
              <a:rPr lang="en-US" dirty="0"/>
              <a:t> 0.5 for 0 and 1?</a:t>
            </a:r>
          </a:p>
          <a:p>
            <a:r>
              <a:rPr lang="en-US" dirty="0"/>
              <a:t>Answer (von Neumann):</a:t>
            </a:r>
          </a:p>
          <a:p>
            <a:pPr lvl="1"/>
            <a:r>
              <a:rPr lang="en-US" dirty="0"/>
              <a:t>Flip coin twice, repeat until the outcomes are different</a:t>
            </a:r>
          </a:p>
          <a:p>
            <a:pPr lvl="1"/>
            <a:r>
              <a:rPr lang="en-US" dirty="0"/>
              <a:t>HT = 0, TH = 1, each has probability </a:t>
            </a:r>
            <a:r>
              <a:rPr lang="en-US" i="1" dirty="0">
                <a:solidFill>
                  <a:srgbClr val="CC00CC"/>
                </a:solidFill>
              </a:rPr>
              <a:t>p</a:t>
            </a:r>
            <a:r>
              <a:rPr lang="en-US" dirty="0">
                <a:solidFill>
                  <a:srgbClr val="CC00CC"/>
                </a:solidFill>
              </a:rPr>
              <a:t>(1-</a:t>
            </a:r>
            <a:r>
              <a:rPr lang="en-US" i="1" dirty="0">
                <a:solidFill>
                  <a:srgbClr val="CC00CC"/>
                </a:solidFill>
              </a:rPr>
              <a:t>p</a:t>
            </a:r>
            <a:r>
              <a:rPr lang="en-US" dirty="0">
                <a:solidFill>
                  <a:srgbClr val="CC00CC"/>
                </a:solidFill>
              </a:rPr>
              <a:t>)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BBA2E-7FD9-46B8-A226-C36B49A97BF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7510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Likelihood weighting</a:t>
            </a:r>
          </a:p>
        </p:txBody>
      </p:sp>
      <p:sp>
        <p:nvSpPr>
          <p:cNvPr id="76802" name="Content Placeholder 2"/>
          <p:cNvSpPr>
            <a:spLocks noGrp="1"/>
          </p:cNvSpPr>
          <p:nvPr>
            <p:ph idx="1"/>
          </p:nvPr>
        </p:nvSpPr>
        <p:spPr>
          <a:xfrm>
            <a:off x="3810000" y="1219200"/>
            <a:ext cx="4191000" cy="3174999"/>
          </a:xfrm>
          <a:ln w="28575">
            <a:solidFill>
              <a:schemeClr val="tx1"/>
            </a:solidFill>
          </a:ln>
        </p:spPr>
        <p:txBody>
          <a:bodyPr/>
          <a:lstStyle/>
          <a:p>
            <a:r>
              <a:rPr lang="en-US" sz="2000" dirty="0">
                <a:ea typeface="ＭＳ Ｐゴシック" pitchFamily="34" charset="-128"/>
              </a:rPr>
              <a:t>Input: evidence </a:t>
            </a:r>
            <a:r>
              <a:rPr lang="en-US" sz="2000" i="1" dirty="0">
                <a:solidFill>
                  <a:srgbClr val="CC00CC"/>
                </a:solidFill>
                <a:sym typeface="Symbol"/>
              </a:rPr>
              <a:t>e</a:t>
            </a:r>
            <a:r>
              <a:rPr lang="en-US" sz="2400" baseline="-25000" dirty="0">
                <a:solidFill>
                  <a:srgbClr val="CC00CC"/>
                </a:solidFill>
                <a:sym typeface="Symbol"/>
              </a:rPr>
              <a:t>1</a:t>
            </a:r>
            <a:r>
              <a:rPr lang="en-US" sz="2000" dirty="0">
                <a:solidFill>
                  <a:srgbClr val="CC00CC"/>
                </a:solidFill>
                <a:sym typeface="Symbol"/>
              </a:rPr>
              <a:t>,..,</a:t>
            </a:r>
            <a:r>
              <a:rPr lang="en-US" sz="2000" i="1" dirty="0">
                <a:solidFill>
                  <a:srgbClr val="CC00CC"/>
                </a:solidFill>
                <a:sym typeface="Symbol"/>
              </a:rPr>
              <a:t>e</a:t>
            </a:r>
            <a:r>
              <a:rPr lang="en-US" sz="2400" i="1" baseline="-25000" dirty="0">
                <a:solidFill>
                  <a:srgbClr val="CC00CC"/>
                </a:solidFill>
                <a:sym typeface="Symbol"/>
              </a:rPr>
              <a:t>k</a:t>
            </a:r>
            <a:endParaRPr lang="en-US" sz="2000" dirty="0">
              <a:ea typeface="ＭＳ Ｐゴシック" pitchFamily="34" charset="-128"/>
            </a:endParaRPr>
          </a:p>
          <a:p>
            <a:r>
              <a:rPr lang="en-US" sz="2000" i="1" dirty="0">
                <a:solidFill>
                  <a:srgbClr val="CC00CC"/>
                </a:solidFill>
                <a:ea typeface="ＭＳ Ｐゴシック" pitchFamily="34" charset="-128"/>
              </a:rPr>
              <a:t>w</a:t>
            </a:r>
            <a:r>
              <a:rPr lang="en-US" sz="2000" dirty="0">
                <a:ea typeface="ＭＳ Ｐゴシック" pitchFamily="34" charset="-128"/>
              </a:rPr>
              <a:t> = 1.0</a:t>
            </a:r>
          </a:p>
          <a:p>
            <a:r>
              <a:rPr lang="en-US" sz="2000" dirty="0">
                <a:ea typeface="ＭＳ Ｐゴシック" pitchFamily="34" charset="-128"/>
              </a:rPr>
              <a:t>for </a:t>
            </a:r>
            <a:r>
              <a:rPr lang="en-US" sz="2000" dirty="0" err="1">
                <a:ea typeface="ＭＳ Ｐゴシック" pitchFamily="34" charset="-128"/>
              </a:rPr>
              <a:t>i</a:t>
            </a:r>
            <a:r>
              <a:rPr lang="en-US" sz="2000" dirty="0">
                <a:ea typeface="ＭＳ Ｐゴシック" pitchFamily="34" charset="-128"/>
              </a:rPr>
              <a:t>=1, 2, …, n</a:t>
            </a:r>
          </a:p>
          <a:p>
            <a:pPr lvl="1"/>
            <a:r>
              <a:rPr lang="en-US" sz="1800" dirty="0">
                <a:ea typeface="ＭＳ Ｐゴシック" pitchFamily="34" charset="-128"/>
              </a:rPr>
              <a:t>if </a:t>
            </a:r>
            <a:r>
              <a:rPr lang="en-US" sz="18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1800" i="1" baseline="-25000" dirty="0">
                <a:solidFill>
                  <a:srgbClr val="CC00CC"/>
                </a:solidFill>
                <a:ea typeface="ＭＳ Ｐゴシック" pitchFamily="34" charset="-128"/>
              </a:rPr>
              <a:t>i</a:t>
            </a:r>
            <a:r>
              <a:rPr lang="en-US" sz="1800" dirty="0">
                <a:ea typeface="ＭＳ Ｐゴシック" pitchFamily="34" charset="-128"/>
              </a:rPr>
              <a:t> is an evidence variable</a:t>
            </a:r>
          </a:p>
          <a:p>
            <a:pPr lvl="2"/>
            <a:r>
              <a:rPr lang="en-US" sz="16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1600" i="1" baseline="-25000" dirty="0">
                <a:solidFill>
                  <a:srgbClr val="CC00CC"/>
                </a:solidFill>
                <a:ea typeface="ＭＳ Ｐゴシック" pitchFamily="34" charset="-128"/>
              </a:rPr>
              <a:t>i</a:t>
            </a:r>
            <a:r>
              <a:rPr lang="en-US" sz="1600" dirty="0">
                <a:ea typeface="ＭＳ Ｐゴシック" pitchFamily="34" charset="-128"/>
              </a:rPr>
              <a:t> = observed </a:t>
            </a:r>
            <a:r>
              <a:rPr lang="en-US" sz="1600" dirty="0" err="1">
                <a:ea typeface="ＭＳ Ｐゴシック" pitchFamily="34" charset="-128"/>
              </a:rPr>
              <a:t>value</a:t>
            </a:r>
            <a:r>
              <a:rPr lang="en-US" sz="1600" baseline="-25000" dirty="0" err="1">
                <a:ea typeface="ＭＳ Ｐゴシック" pitchFamily="34" charset="-128"/>
              </a:rPr>
              <a:t>i</a:t>
            </a:r>
            <a:r>
              <a:rPr lang="en-US" sz="1600" dirty="0">
                <a:ea typeface="ＭＳ Ｐゴシック" pitchFamily="34" charset="-128"/>
              </a:rPr>
              <a:t> for </a:t>
            </a:r>
            <a:r>
              <a:rPr lang="en-US" sz="16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1600" i="1" baseline="-25000" dirty="0">
                <a:solidFill>
                  <a:srgbClr val="CC00CC"/>
                </a:solidFill>
                <a:ea typeface="ＭＳ Ｐゴシック" pitchFamily="34" charset="-128"/>
              </a:rPr>
              <a:t>i</a:t>
            </a:r>
          </a:p>
          <a:p>
            <a:pPr lvl="2"/>
            <a:r>
              <a:rPr lang="en-US" sz="1600" dirty="0">
                <a:ea typeface="ＭＳ Ｐゴシック" pitchFamily="34" charset="-128"/>
              </a:rPr>
              <a:t>Set</a:t>
            </a:r>
            <a:r>
              <a:rPr lang="en-US" sz="1600" dirty="0">
                <a:solidFill>
                  <a:srgbClr val="CC00CC"/>
                </a:solidFill>
                <a:ea typeface="ＭＳ Ｐゴシック" pitchFamily="34" charset="-128"/>
              </a:rPr>
              <a:t> </a:t>
            </a:r>
            <a:r>
              <a:rPr lang="en-US" sz="1600" i="1" dirty="0">
                <a:solidFill>
                  <a:srgbClr val="CC00CC"/>
                </a:solidFill>
                <a:ea typeface="ＭＳ Ｐゴシック" pitchFamily="34" charset="-128"/>
              </a:rPr>
              <a:t>w</a:t>
            </a:r>
            <a:r>
              <a:rPr lang="en-US" sz="1600" dirty="0">
                <a:solidFill>
                  <a:srgbClr val="CC00CC"/>
                </a:solidFill>
                <a:ea typeface="ＭＳ Ｐゴシック" pitchFamily="34" charset="-128"/>
              </a:rPr>
              <a:t> = </a:t>
            </a:r>
            <a:r>
              <a:rPr lang="en-US" sz="1600" i="1" dirty="0">
                <a:solidFill>
                  <a:srgbClr val="CC00CC"/>
                </a:solidFill>
                <a:ea typeface="ＭＳ Ｐゴシック" pitchFamily="34" charset="-128"/>
              </a:rPr>
              <a:t>w</a:t>
            </a:r>
            <a:r>
              <a:rPr lang="en-US" sz="1600" dirty="0">
                <a:solidFill>
                  <a:srgbClr val="CC00CC"/>
                </a:solidFill>
                <a:ea typeface="ＭＳ Ｐゴシック" pitchFamily="34" charset="-128"/>
              </a:rPr>
              <a:t> * </a:t>
            </a:r>
            <a:r>
              <a:rPr lang="en-US" sz="1600" i="1" dirty="0">
                <a:solidFill>
                  <a:srgbClr val="CC00CC"/>
                </a:solidFill>
                <a:ea typeface="ＭＳ Ｐゴシック" pitchFamily="34" charset="-128"/>
              </a:rPr>
              <a:t>P</a:t>
            </a:r>
            <a:r>
              <a:rPr lang="en-US" sz="1600" dirty="0">
                <a:solidFill>
                  <a:srgbClr val="CC00CC"/>
                </a:solidFill>
                <a:ea typeface="ＭＳ Ｐゴシック" pitchFamily="34" charset="-128"/>
              </a:rPr>
              <a:t>(</a:t>
            </a:r>
            <a:r>
              <a:rPr lang="en-US" sz="16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1600" i="1" baseline="-25000" dirty="0">
                <a:solidFill>
                  <a:srgbClr val="CC00CC"/>
                </a:solidFill>
                <a:ea typeface="ＭＳ Ｐゴシック" pitchFamily="34" charset="-128"/>
              </a:rPr>
              <a:t>i</a:t>
            </a:r>
            <a:r>
              <a:rPr lang="en-US" sz="1600" dirty="0">
                <a:solidFill>
                  <a:srgbClr val="CC00CC"/>
                </a:solidFill>
                <a:ea typeface="ＭＳ Ｐゴシック" pitchFamily="34" charset="-128"/>
              </a:rPr>
              <a:t> | </a:t>
            </a:r>
            <a:r>
              <a:rPr lang="en-US" sz="1600" i="1" dirty="0">
                <a:solidFill>
                  <a:srgbClr val="CC00CC"/>
                </a:solidFill>
                <a:ea typeface="ＭＳ Ｐゴシック" pitchFamily="34" charset="-128"/>
              </a:rPr>
              <a:t>parents</a:t>
            </a:r>
            <a:r>
              <a:rPr lang="en-US" sz="1600" dirty="0">
                <a:solidFill>
                  <a:srgbClr val="CC00CC"/>
                </a:solidFill>
                <a:ea typeface="ＭＳ Ｐゴシック" pitchFamily="34" charset="-128"/>
              </a:rPr>
              <a:t>(</a:t>
            </a:r>
            <a:r>
              <a:rPr lang="en-US" sz="16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1600" i="1" baseline="-25000" dirty="0">
                <a:solidFill>
                  <a:srgbClr val="CC00CC"/>
                </a:solidFill>
                <a:ea typeface="ＭＳ Ｐゴシック" pitchFamily="34" charset="-128"/>
              </a:rPr>
              <a:t>i</a:t>
            </a:r>
            <a:r>
              <a:rPr lang="en-US" sz="1600" dirty="0">
                <a:solidFill>
                  <a:srgbClr val="CC00CC"/>
                </a:solidFill>
                <a:ea typeface="ＭＳ Ｐゴシック" pitchFamily="34" charset="-128"/>
              </a:rPr>
              <a:t>))</a:t>
            </a:r>
          </a:p>
          <a:p>
            <a:pPr lvl="1"/>
            <a:r>
              <a:rPr lang="en-US" sz="1800" dirty="0">
                <a:ea typeface="ＭＳ Ｐゴシック" pitchFamily="34" charset="-128"/>
              </a:rPr>
              <a:t>else</a:t>
            </a:r>
          </a:p>
          <a:p>
            <a:pPr lvl="2"/>
            <a:r>
              <a:rPr lang="en-US" sz="1600" dirty="0">
                <a:ea typeface="ＭＳ Ｐゴシック" pitchFamily="34" charset="-128"/>
              </a:rPr>
              <a:t>Sample </a:t>
            </a:r>
            <a:r>
              <a:rPr lang="en-US" sz="16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1600" i="1" baseline="-25000" dirty="0">
                <a:solidFill>
                  <a:srgbClr val="CC00CC"/>
                </a:solidFill>
                <a:ea typeface="ＭＳ Ｐゴシック" pitchFamily="34" charset="-128"/>
              </a:rPr>
              <a:t>i</a:t>
            </a:r>
            <a:r>
              <a:rPr lang="en-US" sz="1600" dirty="0">
                <a:ea typeface="ＭＳ Ｐゴシック" pitchFamily="34" charset="-128"/>
              </a:rPr>
              <a:t> from </a:t>
            </a:r>
            <a:r>
              <a:rPr lang="en-US" sz="1600" i="1" dirty="0">
                <a:solidFill>
                  <a:srgbClr val="CC00CC"/>
                </a:solidFill>
                <a:ea typeface="ＭＳ Ｐゴシック" pitchFamily="34" charset="-128"/>
              </a:rPr>
              <a:t>P</a:t>
            </a:r>
            <a:r>
              <a:rPr lang="en-US" sz="1600" dirty="0">
                <a:solidFill>
                  <a:srgbClr val="CC00CC"/>
                </a:solidFill>
                <a:ea typeface="ＭＳ Ｐゴシック" pitchFamily="34" charset="-128"/>
              </a:rPr>
              <a:t>(</a:t>
            </a:r>
            <a:r>
              <a:rPr lang="en-US" sz="16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1600" i="1" baseline="-25000" dirty="0">
                <a:solidFill>
                  <a:srgbClr val="CC00CC"/>
                </a:solidFill>
                <a:ea typeface="ＭＳ Ｐゴシック" pitchFamily="34" charset="-128"/>
              </a:rPr>
              <a:t>i</a:t>
            </a:r>
            <a:r>
              <a:rPr lang="en-US" sz="1600" dirty="0">
                <a:solidFill>
                  <a:srgbClr val="CC00CC"/>
                </a:solidFill>
                <a:ea typeface="ＭＳ Ｐゴシック" pitchFamily="34" charset="-128"/>
              </a:rPr>
              <a:t> | </a:t>
            </a:r>
            <a:r>
              <a:rPr lang="en-US" sz="1600" i="1" dirty="0">
                <a:solidFill>
                  <a:srgbClr val="CC00CC"/>
                </a:solidFill>
                <a:ea typeface="ＭＳ Ｐゴシック" pitchFamily="34" charset="-128"/>
              </a:rPr>
              <a:t>parents</a:t>
            </a:r>
            <a:r>
              <a:rPr lang="en-US" sz="1600" dirty="0">
                <a:solidFill>
                  <a:srgbClr val="CC00CC"/>
                </a:solidFill>
                <a:ea typeface="ＭＳ Ｐゴシック" pitchFamily="34" charset="-128"/>
              </a:rPr>
              <a:t>(</a:t>
            </a:r>
            <a:r>
              <a:rPr lang="en-US" sz="16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1600" i="1" baseline="-25000" dirty="0">
                <a:solidFill>
                  <a:srgbClr val="CC00CC"/>
                </a:solidFill>
                <a:ea typeface="ＭＳ Ｐゴシック" pitchFamily="34" charset="-128"/>
              </a:rPr>
              <a:t>i</a:t>
            </a:r>
            <a:r>
              <a:rPr lang="en-US" sz="1600" dirty="0">
                <a:solidFill>
                  <a:srgbClr val="CC00CC"/>
                </a:solidFill>
                <a:ea typeface="ＭＳ Ｐゴシック" pitchFamily="34" charset="-128"/>
              </a:rPr>
              <a:t>))</a:t>
            </a:r>
          </a:p>
          <a:p>
            <a:r>
              <a:rPr lang="en-US" sz="2000" dirty="0">
                <a:ea typeface="ＭＳ Ｐゴシック" pitchFamily="34" charset="-128"/>
              </a:rPr>
              <a:t>return </a:t>
            </a:r>
            <a:r>
              <a:rPr lang="en-US" sz="2000" dirty="0">
                <a:solidFill>
                  <a:srgbClr val="CC00CC"/>
                </a:solidFill>
                <a:ea typeface="ＭＳ Ｐゴシック" pitchFamily="34" charset="-128"/>
              </a:rPr>
              <a:t>(</a:t>
            </a:r>
            <a:r>
              <a:rPr lang="en-US" sz="20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000" baseline="-25000" dirty="0">
                <a:solidFill>
                  <a:srgbClr val="CC00CC"/>
                </a:solidFill>
                <a:ea typeface="ＭＳ Ｐゴシック" pitchFamily="34" charset="-128"/>
              </a:rPr>
              <a:t>1</a:t>
            </a:r>
            <a:r>
              <a:rPr lang="en-US" sz="2000" dirty="0">
                <a:solidFill>
                  <a:srgbClr val="CC00CC"/>
                </a:solidFill>
                <a:ea typeface="ＭＳ Ｐゴシック" pitchFamily="34" charset="-128"/>
              </a:rPr>
              <a:t>, </a:t>
            </a:r>
            <a:r>
              <a:rPr lang="en-US" sz="20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000" baseline="-25000" dirty="0">
                <a:solidFill>
                  <a:srgbClr val="CC00CC"/>
                </a:solidFill>
                <a:ea typeface="ＭＳ Ｐゴシック" pitchFamily="34" charset="-128"/>
              </a:rPr>
              <a:t>2</a:t>
            </a:r>
            <a:r>
              <a:rPr lang="en-US" sz="2000" dirty="0">
                <a:solidFill>
                  <a:srgbClr val="CC00CC"/>
                </a:solidFill>
                <a:ea typeface="ＭＳ Ｐゴシック" pitchFamily="34" charset="-128"/>
              </a:rPr>
              <a:t>, …, </a:t>
            </a:r>
            <a:r>
              <a:rPr lang="en-US" sz="2000" i="1" dirty="0" err="1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000" baseline="-25000" dirty="0" err="1">
                <a:solidFill>
                  <a:srgbClr val="CC00CC"/>
                </a:solidFill>
                <a:ea typeface="ＭＳ Ｐゴシック" pitchFamily="34" charset="-128"/>
              </a:rPr>
              <a:t>n</a:t>
            </a:r>
            <a:r>
              <a:rPr lang="en-US" sz="2000" dirty="0">
                <a:solidFill>
                  <a:srgbClr val="CC00CC"/>
                </a:solidFill>
                <a:ea typeface="ＭＳ Ｐゴシック" pitchFamily="34" charset="-128"/>
              </a:rPr>
              <a:t>)</a:t>
            </a:r>
            <a:r>
              <a:rPr lang="en-US" sz="2000" dirty="0">
                <a:ea typeface="ＭＳ Ｐゴシック" pitchFamily="34" charset="-128"/>
              </a:rPr>
              <a:t>, </a:t>
            </a:r>
            <a:r>
              <a:rPr lang="en-US" sz="2000" i="1" dirty="0">
                <a:solidFill>
                  <a:srgbClr val="CC00CC"/>
                </a:solidFill>
                <a:ea typeface="ＭＳ Ｐゴシック" pitchFamily="34" charset="-128"/>
              </a:rPr>
              <a:t>w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4652152"/>
            <a:ext cx="9144000" cy="21830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465320"/>
            <a:ext cx="990600" cy="79248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Likelihood weighting is consistent</a:t>
            </a:r>
          </a:p>
        </p:txBody>
      </p:sp>
      <p:sp>
        <p:nvSpPr>
          <p:cNvPr id="1137667" name="Rectangle 3"/>
          <p:cNvSpPr>
            <a:spLocks noGrp="1" noChangeArrowheads="1"/>
          </p:cNvSpPr>
          <p:nvPr>
            <p:ph idx="1"/>
          </p:nvPr>
        </p:nvSpPr>
        <p:spPr>
          <a:xfrm>
            <a:off x="1905000" y="1243762"/>
            <a:ext cx="8778433" cy="5527428"/>
          </a:xfrm>
        </p:spPr>
        <p:txBody>
          <a:bodyPr/>
          <a:lstStyle/>
          <a:p>
            <a:r>
              <a:rPr lang="en-US" sz="2000" dirty="0">
                <a:ea typeface="ＭＳ Ｐゴシック" pitchFamily="34" charset="-128"/>
                <a:cs typeface="Calibri" pitchFamily="34" charset="0"/>
              </a:rPr>
              <a:t>Sampling distribution if </a:t>
            </a:r>
            <a:r>
              <a:rPr lang="en-US" sz="2000" b="1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Z</a:t>
            </a:r>
            <a:r>
              <a:rPr lang="en-US" sz="2000" dirty="0">
                <a:ea typeface="ＭＳ Ｐゴシック" pitchFamily="34" charset="-128"/>
                <a:cs typeface="Calibri" pitchFamily="34" charset="0"/>
              </a:rPr>
              <a:t> sampled and </a:t>
            </a:r>
            <a:r>
              <a:rPr lang="en-US" sz="2000" b="1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e</a:t>
            </a:r>
            <a:r>
              <a:rPr lang="en-US" sz="2000" dirty="0">
                <a:ea typeface="ＭＳ Ｐゴシック" pitchFamily="34" charset="-128"/>
                <a:cs typeface="Calibri" pitchFamily="34" charset="0"/>
              </a:rPr>
              <a:t> fixed evidence</a:t>
            </a:r>
          </a:p>
          <a:p>
            <a:pPr marL="0" indent="0">
              <a:buNone/>
            </a:pPr>
            <a:r>
              <a:rPr lang="en-US" sz="2000" dirty="0">
                <a:ea typeface="ＭＳ Ｐゴシック" pitchFamily="34" charset="-128"/>
                <a:cs typeface="Calibri" pitchFamily="34" charset="0"/>
              </a:rPr>
              <a:t>	</a:t>
            </a:r>
            <a:r>
              <a:rPr lang="en-US" sz="2400" i="1" dirty="0">
                <a:solidFill>
                  <a:srgbClr val="CC00CC"/>
                </a:solidFill>
                <a:cs typeface="Calibri" pitchFamily="34" charset="0"/>
              </a:rPr>
              <a:t>S</a:t>
            </a:r>
            <a:r>
              <a:rPr lang="en-US" sz="2400" i="1" baseline="-25000" dirty="0">
                <a:solidFill>
                  <a:srgbClr val="CC00CC"/>
                </a:solidFill>
                <a:cs typeface="Calibri" pitchFamily="34" charset="0"/>
              </a:rPr>
              <a:t>WS</a:t>
            </a:r>
            <a:r>
              <a:rPr lang="en-US" sz="2400" dirty="0">
                <a:solidFill>
                  <a:srgbClr val="CC00CC"/>
                </a:solidFill>
                <a:cs typeface="Calibri" pitchFamily="34" charset="0"/>
              </a:rPr>
              <a:t>(</a:t>
            </a:r>
            <a:r>
              <a:rPr lang="en-US" sz="2400" b="1" dirty="0" err="1">
                <a:solidFill>
                  <a:srgbClr val="CC00CC"/>
                </a:solidFill>
                <a:cs typeface="Calibri" pitchFamily="34" charset="0"/>
              </a:rPr>
              <a:t>z</a:t>
            </a:r>
            <a:r>
              <a:rPr lang="en-US" sz="2400" dirty="0" err="1">
                <a:solidFill>
                  <a:srgbClr val="CC00CC"/>
                </a:solidFill>
                <a:cs typeface="Calibri" pitchFamily="34" charset="0"/>
              </a:rPr>
              <a:t>,</a:t>
            </a:r>
            <a:r>
              <a:rPr lang="en-US" sz="2400" b="1" dirty="0" err="1">
                <a:solidFill>
                  <a:srgbClr val="CC00CC"/>
                </a:solidFill>
                <a:cs typeface="Calibri" pitchFamily="34" charset="0"/>
              </a:rPr>
              <a:t>e</a:t>
            </a:r>
            <a:r>
              <a:rPr lang="en-US" sz="2400" dirty="0">
                <a:solidFill>
                  <a:srgbClr val="CC00CC"/>
                </a:solidFill>
                <a:cs typeface="Calibri" pitchFamily="34" charset="0"/>
              </a:rPr>
              <a:t>) = </a:t>
            </a:r>
            <a:r>
              <a:rPr lang="en-US" sz="2400" i="1" dirty="0">
                <a:solidFill>
                  <a:srgbClr val="CC00CC"/>
                </a:solidFill>
                <a:cs typeface="Calibri" pitchFamily="34" charset="0"/>
              </a:rPr>
              <a:t> </a:t>
            </a:r>
            <a:r>
              <a:rPr lang="en-US" sz="2400" dirty="0">
                <a:solidFill>
                  <a:srgbClr val="990099"/>
                </a:solidFill>
                <a:sym typeface="Symbol"/>
              </a:rPr>
              <a:t></a:t>
            </a:r>
            <a:r>
              <a:rPr lang="en-US" sz="2400" i="1" baseline="-25000" dirty="0">
                <a:solidFill>
                  <a:srgbClr val="CC00CC"/>
                </a:solidFill>
                <a:sym typeface="Symbol"/>
              </a:rPr>
              <a:t>j</a:t>
            </a:r>
            <a:r>
              <a:rPr lang="en-US" sz="2400" i="1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sz="2400" i="1" dirty="0">
                <a:solidFill>
                  <a:srgbClr val="CC00CC"/>
                </a:solidFill>
                <a:cs typeface="Calibri" pitchFamily="34" charset="0"/>
              </a:rPr>
              <a:t>P</a:t>
            </a:r>
            <a:r>
              <a:rPr lang="en-US" sz="2400" dirty="0">
                <a:solidFill>
                  <a:srgbClr val="CC00CC"/>
                </a:solidFill>
              </a:rPr>
              <a:t>(</a:t>
            </a:r>
            <a:r>
              <a:rPr lang="en-US" sz="2400" i="1" dirty="0" err="1">
                <a:solidFill>
                  <a:srgbClr val="CC00CC"/>
                </a:solidFill>
              </a:rPr>
              <a:t>z</a:t>
            </a:r>
            <a:r>
              <a:rPr lang="en-US" sz="2400" i="1" baseline="-25000" dirty="0" err="1">
                <a:solidFill>
                  <a:srgbClr val="CC00CC"/>
                </a:solidFill>
              </a:rPr>
              <a:t>j</a:t>
            </a:r>
            <a:r>
              <a:rPr lang="en-US" sz="2400" dirty="0">
                <a:solidFill>
                  <a:srgbClr val="CC00CC"/>
                </a:solidFill>
              </a:rPr>
              <a:t> | </a:t>
            </a:r>
            <a:r>
              <a:rPr lang="en-US" sz="2400" i="1" dirty="0">
                <a:solidFill>
                  <a:srgbClr val="CC00CC"/>
                </a:solidFill>
              </a:rPr>
              <a:t>parents</a:t>
            </a:r>
            <a:r>
              <a:rPr lang="en-US" sz="2400" dirty="0">
                <a:solidFill>
                  <a:srgbClr val="CC00CC"/>
                </a:solidFill>
              </a:rPr>
              <a:t>(</a:t>
            </a:r>
            <a:r>
              <a:rPr lang="en-US" sz="2400" i="1" dirty="0" err="1">
                <a:solidFill>
                  <a:srgbClr val="CC00CC"/>
                </a:solidFill>
              </a:rPr>
              <a:t>Z</a:t>
            </a:r>
            <a:r>
              <a:rPr lang="en-US" sz="2400" i="1" baseline="-25000" dirty="0" err="1">
                <a:solidFill>
                  <a:srgbClr val="CC00CC"/>
                </a:solidFill>
              </a:rPr>
              <a:t>j</a:t>
            </a:r>
            <a:r>
              <a:rPr lang="en-US" sz="2400" dirty="0">
                <a:solidFill>
                  <a:srgbClr val="CC00CC"/>
                </a:solidFill>
              </a:rPr>
              <a:t>)) </a:t>
            </a:r>
            <a:endParaRPr lang="en-US" sz="2000" dirty="0">
              <a:ea typeface="ＭＳ Ｐゴシック" pitchFamily="34" charset="-128"/>
              <a:cs typeface="Calibri" pitchFamily="34" charset="0"/>
            </a:endParaRPr>
          </a:p>
          <a:p>
            <a:endParaRPr lang="en-US" sz="2000" dirty="0">
              <a:ea typeface="ＭＳ Ｐゴシック" pitchFamily="34" charset="-128"/>
              <a:cs typeface="Calibri" pitchFamily="34" charset="0"/>
            </a:endParaRPr>
          </a:p>
          <a:p>
            <a:endParaRPr lang="en-US" sz="2000" dirty="0">
              <a:ea typeface="ＭＳ Ｐゴシック" pitchFamily="34" charset="-128"/>
              <a:cs typeface="Calibri" pitchFamily="34" charset="0"/>
            </a:endParaRPr>
          </a:p>
          <a:p>
            <a:r>
              <a:rPr lang="en-US" sz="2000" dirty="0">
                <a:ea typeface="ＭＳ Ｐゴシック" pitchFamily="34" charset="-128"/>
                <a:cs typeface="Calibri" pitchFamily="34" charset="0"/>
              </a:rPr>
              <a:t>Now, samples have weights</a:t>
            </a:r>
          </a:p>
          <a:p>
            <a:pPr marL="0" indent="0">
              <a:buNone/>
            </a:pPr>
            <a:r>
              <a:rPr lang="en-US" sz="2000" dirty="0">
                <a:ea typeface="ＭＳ Ｐゴシック" pitchFamily="34" charset="-128"/>
                <a:cs typeface="Calibri" pitchFamily="34" charset="0"/>
              </a:rPr>
              <a:t>	</a:t>
            </a:r>
            <a:r>
              <a:rPr lang="en-US" sz="2400" i="1" dirty="0">
                <a:solidFill>
                  <a:srgbClr val="CC00CC"/>
                </a:solidFill>
                <a:cs typeface="Calibri" pitchFamily="34" charset="0"/>
              </a:rPr>
              <a:t>w</a:t>
            </a:r>
            <a:r>
              <a:rPr lang="en-US" sz="2400" dirty="0">
                <a:solidFill>
                  <a:srgbClr val="CC00CC"/>
                </a:solidFill>
                <a:cs typeface="Calibri" pitchFamily="34" charset="0"/>
              </a:rPr>
              <a:t>(</a:t>
            </a:r>
            <a:r>
              <a:rPr lang="en-US" sz="2400" b="1" dirty="0" err="1">
                <a:solidFill>
                  <a:srgbClr val="CC00CC"/>
                </a:solidFill>
                <a:cs typeface="Calibri" pitchFamily="34" charset="0"/>
              </a:rPr>
              <a:t>z</a:t>
            </a:r>
            <a:r>
              <a:rPr lang="en-US" sz="2400" dirty="0" err="1">
                <a:solidFill>
                  <a:srgbClr val="CC00CC"/>
                </a:solidFill>
                <a:cs typeface="Calibri" pitchFamily="34" charset="0"/>
              </a:rPr>
              <a:t>,</a:t>
            </a:r>
            <a:r>
              <a:rPr lang="en-US" sz="2400" b="1" dirty="0" err="1">
                <a:solidFill>
                  <a:srgbClr val="CC00CC"/>
                </a:solidFill>
                <a:cs typeface="Calibri" pitchFamily="34" charset="0"/>
              </a:rPr>
              <a:t>e</a:t>
            </a:r>
            <a:r>
              <a:rPr lang="en-US" sz="2400" dirty="0">
                <a:solidFill>
                  <a:srgbClr val="CC00CC"/>
                </a:solidFill>
                <a:cs typeface="Calibri" pitchFamily="34" charset="0"/>
              </a:rPr>
              <a:t>) = </a:t>
            </a:r>
            <a:r>
              <a:rPr lang="en-US" sz="2400" i="1" dirty="0">
                <a:solidFill>
                  <a:srgbClr val="CC00CC"/>
                </a:solidFill>
                <a:cs typeface="Calibri" pitchFamily="34" charset="0"/>
              </a:rPr>
              <a:t> </a:t>
            </a:r>
            <a:r>
              <a:rPr lang="en-US" sz="2400" dirty="0">
                <a:solidFill>
                  <a:srgbClr val="990099"/>
                </a:solidFill>
                <a:sym typeface="Symbol"/>
              </a:rPr>
              <a:t></a:t>
            </a:r>
            <a:r>
              <a:rPr lang="en-US" sz="2400" i="1" baseline="-25000" dirty="0">
                <a:solidFill>
                  <a:srgbClr val="CC00CC"/>
                </a:solidFill>
                <a:sym typeface="Symbol"/>
              </a:rPr>
              <a:t>k</a:t>
            </a:r>
            <a:r>
              <a:rPr lang="en-US" sz="2400" i="1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sz="2400" i="1" dirty="0">
                <a:solidFill>
                  <a:srgbClr val="CC00CC"/>
                </a:solidFill>
                <a:cs typeface="Calibri" pitchFamily="34" charset="0"/>
              </a:rPr>
              <a:t>P</a:t>
            </a:r>
            <a:r>
              <a:rPr lang="en-US" sz="2400" dirty="0">
                <a:solidFill>
                  <a:srgbClr val="CC00CC"/>
                </a:solidFill>
              </a:rPr>
              <a:t>(</a:t>
            </a:r>
            <a:r>
              <a:rPr lang="en-US" sz="2400" i="1" dirty="0" err="1">
                <a:solidFill>
                  <a:srgbClr val="CC00CC"/>
                </a:solidFill>
              </a:rPr>
              <a:t>e</a:t>
            </a:r>
            <a:r>
              <a:rPr lang="en-US" sz="2400" i="1" baseline="-25000" dirty="0" err="1">
                <a:solidFill>
                  <a:srgbClr val="CC00CC"/>
                </a:solidFill>
              </a:rPr>
              <a:t>k</a:t>
            </a:r>
            <a:r>
              <a:rPr lang="en-US" sz="2400" dirty="0">
                <a:solidFill>
                  <a:srgbClr val="CC00CC"/>
                </a:solidFill>
              </a:rPr>
              <a:t> | </a:t>
            </a:r>
            <a:r>
              <a:rPr lang="en-US" sz="2400" i="1" dirty="0">
                <a:solidFill>
                  <a:srgbClr val="CC00CC"/>
                </a:solidFill>
              </a:rPr>
              <a:t>parents</a:t>
            </a:r>
            <a:r>
              <a:rPr lang="en-US" sz="2400" dirty="0">
                <a:solidFill>
                  <a:srgbClr val="CC00CC"/>
                </a:solidFill>
              </a:rPr>
              <a:t>(</a:t>
            </a:r>
            <a:r>
              <a:rPr lang="en-US" sz="2400" i="1" dirty="0" err="1">
                <a:solidFill>
                  <a:srgbClr val="CC00CC"/>
                </a:solidFill>
              </a:rPr>
              <a:t>E</a:t>
            </a:r>
            <a:r>
              <a:rPr lang="en-US" sz="2400" i="1" baseline="-25000" dirty="0" err="1">
                <a:solidFill>
                  <a:srgbClr val="CC00CC"/>
                </a:solidFill>
              </a:rPr>
              <a:t>k</a:t>
            </a:r>
            <a:r>
              <a:rPr lang="en-US" sz="2400" dirty="0">
                <a:solidFill>
                  <a:srgbClr val="CC00CC"/>
                </a:solidFill>
              </a:rPr>
              <a:t>)) </a:t>
            </a:r>
            <a:endParaRPr lang="en-US" sz="2000" dirty="0">
              <a:ea typeface="ＭＳ Ｐゴシック" pitchFamily="34" charset="-128"/>
              <a:cs typeface="Calibri" pitchFamily="34" charset="0"/>
            </a:endParaRPr>
          </a:p>
          <a:p>
            <a:endParaRPr lang="en-US" sz="2000" dirty="0">
              <a:ea typeface="ＭＳ Ｐゴシック" pitchFamily="34" charset="-128"/>
              <a:cs typeface="Calibri" pitchFamily="34" charset="0"/>
            </a:endParaRPr>
          </a:p>
          <a:p>
            <a:r>
              <a:rPr lang="en-US" sz="2000" dirty="0">
                <a:ea typeface="ＭＳ Ｐゴシック" pitchFamily="34" charset="-128"/>
                <a:cs typeface="Calibri" pitchFamily="34" charset="0"/>
              </a:rPr>
              <a:t>Together, weighted sampling distribution is consistent</a:t>
            </a:r>
          </a:p>
          <a:p>
            <a:pPr marL="0" indent="0">
              <a:buNone/>
            </a:pPr>
            <a:r>
              <a:rPr lang="en-US" sz="2000" dirty="0">
                <a:ea typeface="ＭＳ Ｐゴシック" pitchFamily="34" charset="-128"/>
                <a:cs typeface="Calibri" pitchFamily="34" charset="0"/>
              </a:rPr>
              <a:t>	</a:t>
            </a:r>
            <a:r>
              <a:rPr lang="en-US" sz="2400" i="1" dirty="0">
                <a:solidFill>
                  <a:srgbClr val="CC00CC"/>
                </a:solidFill>
                <a:cs typeface="Calibri" pitchFamily="34" charset="0"/>
              </a:rPr>
              <a:t>S</a:t>
            </a:r>
            <a:r>
              <a:rPr lang="en-US" sz="2400" i="1" baseline="-25000" dirty="0">
                <a:solidFill>
                  <a:srgbClr val="CC00CC"/>
                </a:solidFill>
                <a:cs typeface="Calibri" pitchFamily="34" charset="0"/>
              </a:rPr>
              <a:t>WS</a:t>
            </a:r>
            <a:r>
              <a:rPr lang="en-US" sz="2400" dirty="0">
                <a:solidFill>
                  <a:srgbClr val="CC00CC"/>
                </a:solidFill>
                <a:cs typeface="Calibri" pitchFamily="34" charset="0"/>
              </a:rPr>
              <a:t>(</a:t>
            </a:r>
            <a:r>
              <a:rPr lang="en-US" sz="2400" b="1" dirty="0" err="1">
                <a:solidFill>
                  <a:srgbClr val="CC00CC"/>
                </a:solidFill>
                <a:cs typeface="Calibri" pitchFamily="34" charset="0"/>
              </a:rPr>
              <a:t>z</a:t>
            </a:r>
            <a:r>
              <a:rPr lang="en-US" sz="2400" dirty="0" err="1">
                <a:solidFill>
                  <a:srgbClr val="CC00CC"/>
                </a:solidFill>
                <a:cs typeface="Calibri" pitchFamily="34" charset="0"/>
              </a:rPr>
              <a:t>,</a:t>
            </a:r>
            <a:r>
              <a:rPr lang="en-US" sz="2400" b="1" dirty="0" err="1">
                <a:solidFill>
                  <a:srgbClr val="CC00CC"/>
                </a:solidFill>
                <a:cs typeface="Calibri" pitchFamily="34" charset="0"/>
              </a:rPr>
              <a:t>e</a:t>
            </a:r>
            <a:r>
              <a:rPr lang="en-US" sz="2400" dirty="0">
                <a:solidFill>
                  <a:srgbClr val="CC00CC"/>
                </a:solidFill>
                <a:cs typeface="Calibri" pitchFamily="34" charset="0"/>
              </a:rPr>
              <a:t>) </a:t>
            </a:r>
            <a:r>
              <a:rPr lang="en-US" sz="2400" dirty="0">
                <a:solidFill>
                  <a:srgbClr val="CC00CC"/>
                </a:solidFill>
                <a:sym typeface="Symbol"/>
              </a:rPr>
              <a:t></a:t>
            </a:r>
            <a:r>
              <a:rPr lang="en-US" sz="2400" dirty="0"/>
              <a:t> </a:t>
            </a:r>
            <a:r>
              <a:rPr lang="en-US" sz="2400" i="1" dirty="0">
                <a:solidFill>
                  <a:srgbClr val="CC00CC"/>
                </a:solidFill>
                <a:cs typeface="Calibri" pitchFamily="34" charset="0"/>
              </a:rPr>
              <a:t>w</a:t>
            </a:r>
            <a:r>
              <a:rPr lang="en-US" sz="2400" dirty="0">
                <a:solidFill>
                  <a:srgbClr val="CC00CC"/>
                </a:solidFill>
                <a:cs typeface="Calibri" pitchFamily="34" charset="0"/>
              </a:rPr>
              <a:t>(</a:t>
            </a:r>
            <a:r>
              <a:rPr lang="en-US" sz="2400" b="1" dirty="0" err="1">
                <a:solidFill>
                  <a:srgbClr val="CC00CC"/>
                </a:solidFill>
                <a:cs typeface="Calibri" pitchFamily="34" charset="0"/>
              </a:rPr>
              <a:t>z</a:t>
            </a:r>
            <a:r>
              <a:rPr lang="en-US" sz="2400" dirty="0" err="1">
                <a:solidFill>
                  <a:srgbClr val="CC00CC"/>
                </a:solidFill>
                <a:cs typeface="Calibri" pitchFamily="34" charset="0"/>
              </a:rPr>
              <a:t>,</a:t>
            </a:r>
            <a:r>
              <a:rPr lang="en-US" sz="2400" b="1" dirty="0" err="1">
                <a:solidFill>
                  <a:srgbClr val="CC00CC"/>
                </a:solidFill>
                <a:cs typeface="Calibri" pitchFamily="34" charset="0"/>
              </a:rPr>
              <a:t>e</a:t>
            </a:r>
            <a:r>
              <a:rPr lang="en-US" sz="2400" dirty="0">
                <a:solidFill>
                  <a:srgbClr val="CC00CC"/>
                </a:solidFill>
                <a:cs typeface="Calibri" pitchFamily="34" charset="0"/>
              </a:rPr>
              <a:t>) =  </a:t>
            </a:r>
            <a:r>
              <a:rPr lang="en-US" sz="2400" dirty="0">
                <a:solidFill>
                  <a:srgbClr val="990099"/>
                </a:solidFill>
                <a:sym typeface="Symbol"/>
              </a:rPr>
              <a:t></a:t>
            </a:r>
            <a:r>
              <a:rPr lang="en-US" sz="2400" i="1" baseline="-25000" dirty="0">
                <a:solidFill>
                  <a:srgbClr val="CC00CC"/>
                </a:solidFill>
                <a:sym typeface="Symbol"/>
              </a:rPr>
              <a:t>j</a:t>
            </a:r>
            <a:r>
              <a:rPr lang="en-US" sz="2400" i="1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sz="2400" i="1" dirty="0">
                <a:solidFill>
                  <a:srgbClr val="CC00CC"/>
                </a:solidFill>
                <a:cs typeface="Calibri" pitchFamily="34" charset="0"/>
              </a:rPr>
              <a:t>P</a:t>
            </a:r>
            <a:r>
              <a:rPr lang="en-US" sz="2400" dirty="0">
                <a:solidFill>
                  <a:srgbClr val="CC00CC"/>
                </a:solidFill>
              </a:rPr>
              <a:t>(</a:t>
            </a:r>
            <a:r>
              <a:rPr lang="en-US" sz="2400" i="1" dirty="0" err="1">
                <a:solidFill>
                  <a:srgbClr val="CC00CC"/>
                </a:solidFill>
              </a:rPr>
              <a:t>z</a:t>
            </a:r>
            <a:r>
              <a:rPr lang="en-US" sz="2400" i="1" baseline="-25000" dirty="0" err="1">
                <a:solidFill>
                  <a:srgbClr val="CC00CC"/>
                </a:solidFill>
              </a:rPr>
              <a:t>j</a:t>
            </a:r>
            <a:r>
              <a:rPr lang="en-US" sz="2400" dirty="0">
                <a:solidFill>
                  <a:srgbClr val="CC00CC"/>
                </a:solidFill>
              </a:rPr>
              <a:t> | </a:t>
            </a:r>
            <a:r>
              <a:rPr lang="en-US" sz="2400" i="1" dirty="0">
                <a:solidFill>
                  <a:srgbClr val="CC00CC"/>
                </a:solidFill>
              </a:rPr>
              <a:t>parents</a:t>
            </a:r>
            <a:r>
              <a:rPr lang="en-US" sz="2400" dirty="0">
                <a:solidFill>
                  <a:srgbClr val="CC00CC"/>
                </a:solidFill>
              </a:rPr>
              <a:t>(</a:t>
            </a:r>
            <a:r>
              <a:rPr lang="en-US" sz="2400" i="1" dirty="0" err="1">
                <a:solidFill>
                  <a:srgbClr val="CC00CC"/>
                </a:solidFill>
              </a:rPr>
              <a:t>Z</a:t>
            </a:r>
            <a:r>
              <a:rPr lang="en-US" sz="2400" i="1" baseline="-25000" dirty="0" err="1">
                <a:solidFill>
                  <a:srgbClr val="CC00CC"/>
                </a:solidFill>
              </a:rPr>
              <a:t>j</a:t>
            </a:r>
            <a:r>
              <a:rPr lang="en-US" sz="2400" dirty="0">
                <a:solidFill>
                  <a:srgbClr val="CC00CC"/>
                </a:solidFill>
              </a:rPr>
              <a:t>)) </a:t>
            </a:r>
            <a:r>
              <a:rPr lang="en-US" sz="2400" i="1" dirty="0">
                <a:solidFill>
                  <a:srgbClr val="CC00CC"/>
                </a:solidFill>
                <a:cs typeface="Calibri" pitchFamily="34" charset="0"/>
              </a:rPr>
              <a:t> </a:t>
            </a:r>
            <a:r>
              <a:rPr lang="en-US" sz="2400" dirty="0">
                <a:solidFill>
                  <a:srgbClr val="990099"/>
                </a:solidFill>
                <a:sym typeface="Symbol"/>
              </a:rPr>
              <a:t></a:t>
            </a:r>
            <a:r>
              <a:rPr lang="en-US" sz="2400" i="1" baseline="-25000" dirty="0">
                <a:solidFill>
                  <a:srgbClr val="CC00CC"/>
                </a:solidFill>
                <a:sym typeface="Symbol"/>
              </a:rPr>
              <a:t>k</a:t>
            </a:r>
            <a:r>
              <a:rPr lang="en-US" sz="2400" i="1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sz="2400" i="1" dirty="0">
                <a:solidFill>
                  <a:srgbClr val="CC00CC"/>
                </a:solidFill>
                <a:cs typeface="Calibri" pitchFamily="34" charset="0"/>
              </a:rPr>
              <a:t>P</a:t>
            </a:r>
            <a:r>
              <a:rPr lang="en-US" sz="2400" dirty="0">
                <a:solidFill>
                  <a:srgbClr val="CC00CC"/>
                </a:solidFill>
              </a:rPr>
              <a:t>(</a:t>
            </a:r>
            <a:r>
              <a:rPr lang="en-US" sz="2400" i="1" dirty="0" err="1">
                <a:solidFill>
                  <a:srgbClr val="CC00CC"/>
                </a:solidFill>
              </a:rPr>
              <a:t>e</a:t>
            </a:r>
            <a:r>
              <a:rPr lang="en-US" sz="2400" i="1" baseline="-25000" dirty="0" err="1">
                <a:solidFill>
                  <a:srgbClr val="CC00CC"/>
                </a:solidFill>
              </a:rPr>
              <a:t>k</a:t>
            </a:r>
            <a:r>
              <a:rPr lang="en-US" sz="2400" dirty="0">
                <a:solidFill>
                  <a:srgbClr val="CC00CC"/>
                </a:solidFill>
              </a:rPr>
              <a:t> | </a:t>
            </a:r>
            <a:r>
              <a:rPr lang="en-US" sz="2400" i="1" dirty="0">
                <a:solidFill>
                  <a:srgbClr val="CC00CC"/>
                </a:solidFill>
              </a:rPr>
              <a:t>parents</a:t>
            </a:r>
            <a:r>
              <a:rPr lang="en-US" sz="2400" dirty="0">
                <a:solidFill>
                  <a:srgbClr val="CC00CC"/>
                </a:solidFill>
              </a:rPr>
              <a:t>(</a:t>
            </a:r>
            <a:r>
              <a:rPr lang="en-US" sz="2400" i="1" dirty="0" err="1">
                <a:solidFill>
                  <a:srgbClr val="CC00CC"/>
                </a:solidFill>
              </a:rPr>
              <a:t>E</a:t>
            </a:r>
            <a:r>
              <a:rPr lang="en-US" sz="2400" i="1" baseline="-25000" dirty="0" err="1">
                <a:solidFill>
                  <a:srgbClr val="CC00CC"/>
                </a:solidFill>
              </a:rPr>
              <a:t>k</a:t>
            </a:r>
            <a:r>
              <a:rPr lang="en-US" sz="2400" dirty="0">
                <a:solidFill>
                  <a:srgbClr val="CC00CC"/>
                </a:solidFill>
              </a:rPr>
              <a:t>))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CC00CC"/>
                </a:solidFill>
              </a:rPr>
              <a:t>		              = </a:t>
            </a:r>
            <a:r>
              <a:rPr lang="en-US" sz="2400" i="1" dirty="0">
                <a:solidFill>
                  <a:srgbClr val="CC00CC"/>
                </a:solidFill>
                <a:cs typeface="Calibri" pitchFamily="34" charset="0"/>
              </a:rPr>
              <a:t>P</a:t>
            </a:r>
            <a:r>
              <a:rPr lang="en-US" sz="2400" dirty="0">
                <a:solidFill>
                  <a:srgbClr val="CC00CC"/>
                </a:solidFill>
                <a:cs typeface="Calibri" pitchFamily="34" charset="0"/>
              </a:rPr>
              <a:t>(</a:t>
            </a:r>
            <a:r>
              <a:rPr lang="en-US" sz="2400" b="1" dirty="0" err="1">
                <a:solidFill>
                  <a:srgbClr val="CC00CC"/>
                </a:solidFill>
                <a:cs typeface="Calibri" pitchFamily="34" charset="0"/>
              </a:rPr>
              <a:t>z</a:t>
            </a:r>
            <a:r>
              <a:rPr lang="en-US" sz="2400" dirty="0" err="1">
                <a:solidFill>
                  <a:srgbClr val="CC00CC"/>
                </a:solidFill>
                <a:cs typeface="Calibri" pitchFamily="34" charset="0"/>
              </a:rPr>
              <a:t>,</a:t>
            </a:r>
            <a:r>
              <a:rPr lang="en-US" sz="2400" b="1" dirty="0" err="1">
                <a:solidFill>
                  <a:srgbClr val="CC00CC"/>
                </a:solidFill>
                <a:cs typeface="Calibri" pitchFamily="34" charset="0"/>
              </a:rPr>
              <a:t>e</a:t>
            </a:r>
            <a:r>
              <a:rPr lang="en-US" sz="2400" dirty="0">
                <a:solidFill>
                  <a:srgbClr val="CC00CC"/>
                </a:solidFill>
                <a:cs typeface="Calibri" pitchFamily="34" charset="0"/>
              </a:rPr>
              <a:t>) </a:t>
            </a:r>
            <a:r>
              <a:rPr lang="en-US" sz="2400" dirty="0">
                <a:solidFill>
                  <a:srgbClr val="CC00CC"/>
                </a:solidFill>
              </a:rPr>
              <a:t> </a:t>
            </a:r>
            <a:endParaRPr lang="en-US" sz="2400" dirty="0">
              <a:ea typeface="ＭＳ Ｐゴシック" pitchFamily="34" charset="-128"/>
              <a:cs typeface="Calibri" pitchFamily="34" charset="0"/>
            </a:endParaRPr>
          </a:p>
          <a:p>
            <a:r>
              <a:rPr lang="en-US" sz="2000" dirty="0">
                <a:ea typeface="ＭＳ Ｐゴシック" pitchFamily="34" charset="-128"/>
                <a:cs typeface="Calibri" pitchFamily="34" charset="0"/>
              </a:rPr>
              <a:t>Likelihood weighting is an example of </a:t>
            </a:r>
            <a:r>
              <a:rPr lang="en-US" sz="2000" b="1" i="1" dirty="0">
                <a:solidFill>
                  <a:srgbClr val="3333FF"/>
                </a:solidFill>
                <a:ea typeface="ＭＳ Ｐゴシック" pitchFamily="34" charset="-128"/>
                <a:cs typeface="Calibri" pitchFamily="34" charset="0"/>
              </a:rPr>
              <a:t>importance sampling</a:t>
            </a:r>
          </a:p>
          <a:p>
            <a:pPr lvl="1"/>
            <a:r>
              <a:rPr lang="en-US" sz="1600" dirty="0">
                <a:ea typeface="ＭＳ Ｐゴシック" pitchFamily="34" charset="-128"/>
                <a:cs typeface="Calibri" pitchFamily="34" charset="0"/>
              </a:rPr>
              <a:t>Would like to estimate some quantity based on samples from </a:t>
            </a:r>
            <a:r>
              <a:rPr lang="en-US" sz="1600" i="1" dirty="0">
                <a:solidFill>
                  <a:srgbClr val="CC00CD"/>
                </a:solidFill>
                <a:ea typeface="ＭＳ Ｐゴシック" pitchFamily="34" charset="-128"/>
                <a:cs typeface="Calibri" pitchFamily="34" charset="0"/>
              </a:rPr>
              <a:t>P</a:t>
            </a:r>
          </a:p>
          <a:p>
            <a:pPr lvl="1"/>
            <a:r>
              <a:rPr lang="en-US" sz="1600" i="1" dirty="0">
                <a:solidFill>
                  <a:srgbClr val="CC00CD"/>
                </a:solidFill>
                <a:ea typeface="ＭＳ Ｐゴシック" pitchFamily="34" charset="-128"/>
                <a:cs typeface="Calibri" pitchFamily="34" charset="0"/>
              </a:rPr>
              <a:t>P</a:t>
            </a:r>
            <a:r>
              <a:rPr lang="en-US" sz="1600" dirty="0">
                <a:ea typeface="ＭＳ Ｐゴシック" pitchFamily="34" charset="-128"/>
                <a:cs typeface="Calibri" pitchFamily="34" charset="0"/>
              </a:rPr>
              <a:t> is hard to sample from, so use </a:t>
            </a:r>
            <a:r>
              <a:rPr lang="en-US" sz="1600" i="1" dirty="0">
                <a:solidFill>
                  <a:srgbClr val="CC00CD"/>
                </a:solidFill>
                <a:ea typeface="ＭＳ Ｐゴシック" pitchFamily="34" charset="-128"/>
                <a:cs typeface="Calibri" pitchFamily="34" charset="0"/>
              </a:rPr>
              <a:t>Q</a:t>
            </a:r>
            <a:r>
              <a:rPr lang="en-US" sz="1600" dirty="0">
                <a:ea typeface="ＭＳ Ｐゴシック" pitchFamily="34" charset="-128"/>
                <a:cs typeface="Calibri" pitchFamily="34" charset="0"/>
              </a:rPr>
              <a:t> instead</a:t>
            </a:r>
          </a:p>
          <a:p>
            <a:pPr lvl="1"/>
            <a:r>
              <a:rPr lang="en-US" sz="1600" dirty="0">
                <a:ea typeface="ＭＳ Ｐゴシック" pitchFamily="34" charset="-128"/>
                <a:cs typeface="Calibri" pitchFamily="34" charset="0"/>
              </a:rPr>
              <a:t>Weight each sample </a:t>
            </a:r>
            <a:r>
              <a:rPr lang="en-US" sz="1600" i="1" dirty="0">
                <a:solidFill>
                  <a:srgbClr val="CC00CD"/>
                </a:solidFill>
                <a:ea typeface="ＭＳ Ｐゴシック" pitchFamily="34" charset="-128"/>
                <a:cs typeface="Calibri" pitchFamily="34" charset="0"/>
              </a:rPr>
              <a:t>x</a:t>
            </a:r>
            <a:r>
              <a:rPr lang="en-US" sz="1600" dirty="0">
                <a:ea typeface="ＭＳ Ｐゴシック" pitchFamily="34" charset="-128"/>
                <a:cs typeface="Calibri" pitchFamily="34" charset="0"/>
              </a:rPr>
              <a:t> by </a:t>
            </a:r>
            <a:r>
              <a:rPr lang="en-US" sz="1600" i="1" dirty="0">
                <a:solidFill>
                  <a:srgbClr val="CC00CD"/>
                </a:solidFill>
                <a:ea typeface="ＭＳ Ｐゴシック" pitchFamily="34" charset="-128"/>
                <a:cs typeface="Calibri" pitchFamily="34" charset="0"/>
              </a:rPr>
              <a:t>P</a:t>
            </a:r>
            <a:r>
              <a:rPr lang="en-US" sz="1600" dirty="0">
                <a:solidFill>
                  <a:srgbClr val="CC00CD"/>
                </a:solidFill>
                <a:ea typeface="ＭＳ Ｐゴシック" pitchFamily="34" charset="-128"/>
                <a:cs typeface="Calibri" pitchFamily="34" charset="0"/>
              </a:rPr>
              <a:t>(</a:t>
            </a:r>
            <a:r>
              <a:rPr lang="en-US" sz="1600" i="1" dirty="0">
                <a:solidFill>
                  <a:srgbClr val="CC00CD"/>
                </a:solidFill>
                <a:ea typeface="ＭＳ Ｐゴシック" pitchFamily="34" charset="-128"/>
                <a:cs typeface="Calibri" pitchFamily="34" charset="0"/>
              </a:rPr>
              <a:t>x</a:t>
            </a:r>
            <a:r>
              <a:rPr lang="en-US" sz="1600" dirty="0">
                <a:solidFill>
                  <a:srgbClr val="CC00CD"/>
                </a:solidFill>
                <a:ea typeface="ＭＳ Ｐゴシック" pitchFamily="34" charset="-128"/>
                <a:cs typeface="Calibri" pitchFamily="34" charset="0"/>
              </a:rPr>
              <a:t>)/</a:t>
            </a:r>
            <a:r>
              <a:rPr lang="en-US" sz="1600" i="1" dirty="0">
                <a:solidFill>
                  <a:srgbClr val="CC00CD"/>
                </a:solidFill>
                <a:ea typeface="ＭＳ Ｐゴシック" pitchFamily="34" charset="-128"/>
                <a:cs typeface="Calibri" pitchFamily="34" charset="0"/>
              </a:rPr>
              <a:t>Q</a:t>
            </a:r>
            <a:r>
              <a:rPr lang="en-US" sz="1600" dirty="0">
                <a:solidFill>
                  <a:srgbClr val="CC00CD"/>
                </a:solidFill>
                <a:ea typeface="ＭＳ Ｐゴシック" pitchFamily="34" charset="-128"/>
                <a:cs typeface="Calibri" pitchFamily="34" charset="0"/>
              </a:rPr>
              <a:t>(</a:t>
            </a:r>
            <a:r>
              <a:rPr lang="en-US" sz="1600" i="1" dirty="0">
                <a:solidFill>
                  <a:srgbClr val="CC00CD"/>
                </a:solidFill>
                <a:ea typeface="ＭＳ Ｐゴシック" pitchFamily="34" charset="-128"/>
                <a:cs typeface="Calibri" pitchFamily="34" charset="0"/>
              </a:rPr>
              <a:t>x</a:t>
            </a:r>
            <a:r>
              <a:rPr lang="en-US" sz="1600" dirty="0">
                <a:solidFill>
                  <a:srgbClr val="CC00CD"/>
                </a:solidFill>
                <a:ea typeface="ＭＳ Ｐゴシック" pitchFamily="34" charset="-128"/>
                <a:cs typeface="Calibri" pitchFamily="34" charset="0"/>
              </a:rPr>
              <a:t>)</a:t>
            </a:r>
          </a:p>
        </p:txBody>
      </p:sp>
      <p:grpSp>
        <p:nvGrpSpPr>
          <p:cNvPr id="64518" name="Group 30"/>
          <p:cNvGrpSpPr>
            <a:grpSpLocks/>
          </p:cNvGrpSpPr>
          <p:nvPr/>
        </p:nvGrpSpPr>
        <p:grpSpPr bwMode="auto">
          <a:xfrm>
            <a:off x="7848600" y="2438400"/>
            <a:ext cx="2438400" cy="1573213"/>
            <a:chOff x="3456" y="1414"/>
            <a:chExt cx="2496" cy="1610"/>
          </a:xfrm>
        </p:grpSpPr>
        <p:sp>
          <p:nvSpPr>
            <p:cNvPr id="64521" name="Oval 14"/>
            <p:cNvSpPr>
              <a:spLocks noChangeArrowheads="1"/>
            </p:cNvSpPr>
            <p:nvPr/>
          </p:nvSpPr>
          <p:spPr bwMode="auto">
            <a:xfrm>
              <a:off x="4320" y="1414"/>
              <a:ext cx="770" cy="36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>
                  <a:solidFill>
                    <a:srgbClr val="CC00CD"/>
                  </a:solidFill>
                  <a:latin typeface="Calibri" pitchFamily="34" charset="0"/>
                  <a:cs typeface="Calibri" pitchFamily="34" charset="0"/>
                </a:rPr>
                <a:t>Cloudy</a:t>
              </a:r>
            </a:p>
          </p:txBody>
        </p:sp>
        <p:sp>
          <p:nvSpPr>
            <p:cNvPr id="64522" name="Oval 15"/>
            <p:cNvSpPr>
              <a:spLocks noChangeArrowheads="1"/>
            </p:cNvSpPr>
            <p:nvPr/>
          </p:nvSpPr>
          <p:spPr bwMode="auto">
            <a:xfrm>
              <a:off x="3456" y="2024"/>
              <a:ext cx="770" cy="36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>
                <a:solidFill>
                  <a:srgbClr val="CC00CD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64523" name="Oval 16"/>
            <p:cNvSpPr>
              <a:spLocks noChangeArrowheads="1"/>
            </p:cNvSpPr>
            <p:nvPr/>
          </p:nvSpPr>
          <p:spPr bwMode="auto">
            <a:xfrm>
              <a:off x="5182" y="2038"/>
              <a:ext cx="770" cy="36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>
                  <a:solidFill>
                    <a:srgbClr val="CC00CD"/>
                  </a:solidFill>
                  <a:latin typeface="Calibri" pitchFamily="34" charset="0"/>
                  <a:cs typeface="Calibri" pitchFamily="34" charset="0"/>
                </a:rPr>
                <a:t>R</a:t>
              </a:r>
            </a:p>
          </p:txBody>
        </p:sp>
        <p:sp>
          <p:nvSpPr>
            <p:cNvPr id="64524" name="Oval 17"/>
            <p:cNvSpPr>
              <a:spLocks noChangeArrowheads="1"/>
            </p:cNvSpPr>
            <p:nvPr/>
          </p:nvSpPr>
          <p:spPr bwMode="auto">
            <a:xfrm>
              <a:off x="4318" y="2662"/>
              <a:ext cx="770" cy="36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>
                <a:solidFill>
                  <a:srgbClr val="CC00CD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cxnSp>
          <p:nvCxnSpPr>
            <p:cNvPr id="64525" name="AutoShape 18"/>
            <p:cNvCxnSpPr>
              <a:cxnSpLocks noChangeShapeType="1"/>
              <a:stCxn id="64529" idx="5"/>
              <a:endCxn id="64523" idx="1"/>
            </p:cNvCxnSpPr>
            <p:nvPr/>
          </p:nvCxnSpPr>
          <p:spPr bwMode="auto">
            <a:xfrm>
              <a:off x="4977" y="1732"/>
              <a:ext cx="318" cy="350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64526" name="AutoShape 19"/>
            <p:cNvCxnSpPr>
              <a:cxnSpLocks noChangeShapeType="1"/>
              <a:stCxn id="64521" idx="3"/>
              <a:endCxn id="64522" idx="7"/>
            </p:cNvCxnSpPr>
            <p:nvPr/>
          </p:nvCxnSpPr>
          <p:spPr bwMode="auto">
            <a:xfrm flipH="1">
              <a:off x="4113" y="1732"/>
              <a:ext cx="320" cy="336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64527" name="AutoShape 20"/>
            <p:cNvCxnSpPr>
              <a:cxnSpLocks noChangeShapeType="1"/>
              <a:stCxn id="64522" idx="5"/>
              <a:endCxn id="64524" idx="1"/>
            </p:cNvCxnSpPr>
            <p:nvPr/>
          </p:nvCxnSpPr>
          <p:spPr bwMode="auto">
            <a:xfrm>
              <a:off x="4113" y="2342"/>
              <a:ext cx="318" cy="36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64528" name="AutoShape 21"/>
            <p:cNvCxnSpPr>
              <a:cxnSpLocks noChangeShapeType="1"/>
              <a:stCxn id="64523" idx="3"/>
              <a:endCxn id="64524" idx="7"/>
            </p:cNvCxnSpPr>
            <p:nvPr/>
          </p:nvCxnSpPr>
          <p:spPr bwMode="auto">
            <a:xfrm flipH="1">
              <a:off x="4975" y="2356"/>
              <a:ext cx="320" cy="350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64529" name="Oval 22"/>
            <p:cNvSpPr>
              <a:spLocks noChangeArrowheads="1"/>
            </p:cNvSpPr>
            <p:nvPr/>
          </p:nvSpPr>
          <p:spPr bwMode="auto">
            <a:xfrm>
              <a:off x="4320" y="1414"/>
              <a:ext cx="770" cy="36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dirty="0">
                  <a:solidFill>
                    <a:srgbClr val="CC00CD"/>
                  </a:solidFill>
                  <a:latin typeface="Calibri" pitchFamily="34" charset="0"/>
                  <a:cs typeface="Calibri" pitchFamily="34" charset="0"/>
                </a:rPr>
                <a:t>C</a:t>
              </a:r>
            </a:p>
          </p:txBody>
        </p:sp>
        <p:sp>
          <p:nvSpPr>
            <p:cNvPr id="64530" name="Oval 23"/>
            <p:cNvSpPr>
              <a:spLocks noChangeArrowheads="1"/>
            </p:cNvSpPr>
            <p:nvPr/>
          </p:nvSpPr>
          <p:spPr bwMode="auto">
            <a:xfrm>
              <a:off x="3456" y="2024"/>
              <a:ext cx="770" cy="362"/>
            </a:xfrm>
            <a:prstGeom prst="ellipse">
              <a:avLst/>
            </a:prstGeom>
            <a:solidFill>
              <a:srgbClr val="33CC33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>
                  <a:solidFill>
                    <a:srgbClr val="CC00CD"/>
                  </a:solidFill>
                  <a:latin typeface="Calibri" pitchFamily="34" charset="0"/>
                  <a:cs typeface="Calibri" pitchFamily="34" charset="0"/>
                </a:rPr>
                <a:t>S</a:t>
              </a:r>
            </a:p>
          </p:txBody>
        </p:sp>
        <p:sp>
          <p:nvSpPr>
            <p:cNvPr id="64531" name="Oval 25"/>
            <p:cNvSpPr>
              <a:spLocks noChangeArrowheads="1"/>
            </p:cNvSpPr>
            <p:nvPr/>
          </p:nvSpPr>
          <p:spPr bwMode="auto">
            <a:xfrm>
              <a:off x="4320" y="2662"/>
              <a:ext cx="770" cy="362"/>
            </a:xfrm>
            <a:prstGeom prst="ellipse">
              <a:avLst/>
            </a:prstGeom>
            <a:solidFill>
              <a:srgbClr val="33CC33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>
                  <a:solidFill>
                    <a:srgbClr val="CC00CD"/>
                  </a:solidFill>
                  <a:latin typeface="Calibri" pitchFamily="34" charset="0"/>
                  <a:cs typeface="Calibri" pitchFamily="34" charset="0"/>
                </a:rPr>
                <a:t>W</a:t>
              </a:r>
            </a:p>
          </p:txBody>
        </p:sp>
        <p:sp>
          <p:nvSpPr>
            <p:cNvPr id="64532" name="Line 26"/>
            <p:cNvSpPr>
              <a:spLocks noChangeShapeType="1"/>
            </p:cNvSpPr>
            <p:nvPr/>
          </p:nvSpPr>
          <p:spPr bwMode="auto">
            <a:xfrm flipV="1">
              <a:off x="4392" y="2662"/>
              <a:ext cx="384" cy="28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solidFill>
                  <a:srgbClr val="CC00CD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64533" name="Line 27"/>
            <p:cNvSpPr>
              <a:spLocks noChangeShapeType="1"/>
            </p:cNvSpPr>
            <p:nvPr/>
          </p:nvSpPr>
          <p:spPr bwMode="auto">
            <a:xfrm flipV="1">
              <a:off x="4632" y="2710"/>
              <a:ext cx="336" cy="28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solidFill>
                  <a:srgbClr val="CC00CD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64534" name="Line 28"/>
            <p:cNvSpPr>
              <a:spLocks noChangeShapeType="1"/>
            </p:cNvSpPr>
            <p:nvPr/>
          </p:nvSpPr>
          <p:spPr bwMode="auto">
            <a:xfrm flipV="1">
              <a:off x="3504" y="2016"/>
              <a:ext cx="384" cy="28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solidFill>
                  <a:srgbClr val="CC00CD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64535" name="Line 29"/>
            <p:cNvSpPr>
              <a:spLocks noChangeShapeType="1"/>
            </p:cNvSpPr>
            <p:nvPr/>
          </p:nvSpPr>
          <p:spPr bwMode="auto">
            <a:xfrm flipV="1">
              <a:off x="3744" y="2064"/>
              <a:ext cx="336" cy="28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solidFill>
                  <a:srgbClr val="CC00CD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6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6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6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6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66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66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66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66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66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13F8CE-D0DE-2BCD-6156-D196262081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0303" y="1324375"/>
            <a:ext cx="7085584" cy="49356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878B60-CDB9-E4DA-1B0E-1A3060D88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Car Insurance: </a:t>
            </a:r>
            <a:r>
              <a:rPr lang="en-US" i="1" dirty="0">
                <a:solidFill>
                  <a:srgbClr val="CC00CD"/>
                </a:solidFill>
                <a:latin typeface="Calibri"/>
                <a:cs typeface="Calibri"/>
              </a:rPr>
              <a:t>P</a:t>
            </a:r>
            <a:r>
              <a:rPr lang="en-US" dirty="0">
                <a:solidFill>
                  <a:srgbClr val="CC00CD"/>
                </a:solidFill>
                <a:latin typeface="Calibri"/>
                <a:cs typeface="Calibri"/>
              </a:rPr>
              <a:t>(</a:t>
            </a:r>
            <a:r>
              <a:rPr lang="en-US" i="1" dirty="0" err="1">
                <a:solidFill>
                  <a:srgbClr val="CC00CD"/>
                </a:solidFill>
                <a:latin typeface="Calibri"/>
                <a:cs typeface="Calibri"/>
              </a:rPr>
              <a:t>PropertyCost</a:t>
            </a:r>
            <a:r>
              <a:rPr lang="en-US" dirty="0">
                <a:solidFill>
                  <a:srgbClr val="CC00CD"/>
                </a:solidFill>
                <a:latin typeface="Calibri"/>
                <a:cs typeface="Calibri"/>
              </a:rPr>
              <a:t> | </a:t>
            </a:r>
            <a:r>
              <a:rPr lang="en-US" b="1" i="1" dirty="0">
                <a:solidFill>
                  <a:srgbClr val="CC00CD"/>
                </a:solidFill>
                <a:latin typeface="Calibri"/>
                <a:cs typeface="Calibri"/>
              </a:rPr>
              <a:t>e</a:t>
            </a:r>
            <a:r>
              <a:rPr lang="en-US" dirty="0">
                <a:solidFill>
                  <a:srgbClr val="CC00CD"/>
                </a:solidFill>
                <a:latin typeface="Calibri"/>
                <a:cs typeface="Calibri"/>
              </a:rPr>
              <a:t>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1AF162-D5B1-78F3-1DFB-FAEAE96AA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BBA2E-7FD9-46B8-A226-C36B49A97BFD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F4A9DA-44FF-8237-E9C2-508B891142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1" y="1524000"/>
            <a:ext cx="4444102" cy="274018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5ED5C68-B219-7389-EE7F-B0C79D94FEBB}"/>
              </a:ext>
            </a:extLst>
          </p:cNvPr>
          <p:cNvSpPr/>
          <p:nvPr/>
        </p:nvSpPr>
        <p:spPr>
          <a:xfrm>
            <a:off x="2682145" y="3993956"/>
            <a:ext cx="767225" cy="3517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646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Oval 135">
            <a:extLst>
              <a:ext uri="{FF2B5EF4-FFF2-40B4-BE49-F238E27FC236}">
                <a16:creationId xmlns:a16="http://schemas.microsoft.com/office/drawing/2014/main" id="{8567F189-778B-2D45-A419-D3FB0D96A16C}"/>
              </a:ext>
            </a:extLst>
          </p:cNvPr>
          <p:cNvSpPr/>
          <p:nvPr/>
        </p:nvSpPr>
        <p:spPr>
          <a:xfrm>
            <a:off x="1011533" y="4550645"/>
            <a:ext cx="348426" cy="348427"/>
          </a:xfrm>
          <a:prstGeom prst="ellipse">
            <a:avLst/>
          </a:prstGeom>
          <a:solidFill>
            <a:srgbClr val="FFB1CE">
              <a:alpha val="74118"/>
            </a:srgb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D2D5A572-33AC-1043-93CE-EB27C94F0317}"/>
              </a:ext>
            </a:extLst>
          </p:cNvPr>
          <p:cNvSpPr/>
          <p:nvPr/>
        </p:nvSpPr>
        <p:spPr>
          <a:xfrm>
            <a:off x="3937553" y="5668538"/>
            <a:ext cx="348426" cy="348427"/>
          </a:xfrm>
          <a:prstGeom prst="ellipse">
            <a:avLst/>
          </a:prstGeom>
          <a:solidFill>
            <a:srgbClr val="FFB1CE">
              <a:alpha val="74118"/>
            </a:srgb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DEE62C87-9F35-C34D-ABB2-CDFBA49E5341}"/>
              </a:ext>
            </a:extLst>
          </p:cNvPr>
          <p:cNvSpPr/>
          <p:nvPr/>
        </p:nvSpPr>
        <p:spPr>
          <a:xfrm>
            <a:off x="3447552" y="5666504"/>
            <a:ext cx="348426" cy="348427"/>
          </a:xfrm>
          <a:prstGeom prst="ellipse">
            <a:avLst/>
          </a:prstGeom>
          <a:solidFill>
            <a:srgbClr val="FFB1CE">
              <a:alpha val="74118"/>
            </a:srgb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BD2E1D41-5B68-8940-9DD2-C01DED5B7999}"/>
              </a:ext>
            </a:extLst>
          </p:cNvPr>
          <p:cNvSpPr/>
          <p:nvPr/>
        </p:nvSpPr>
        <p:spPr>
          <a:xfrm>
            <a:off x="2114414" y="6226020"/>
            <a:ext cx="348426" cy="348427"/>
          </a:xfrm>
          <a:prstGeom prst="ellipse">
            <a:avLst/>
          </a:prstGeom>
          <a:solidFill>
            <a:srgbClr val="FFDD78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</a:endParaRPr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13C7ADB1-5B95-8949-A12F-9CA02A5F9C65}"/>
              </a:ext>
            </a:extLst>
          </p:cNvPr>
          <p:cNvSpPr/>
          <p:nvPr/>
        </p:nvSpPr>
        <p:spPr>
          <a:xfrm>
            <a:off x="1156218" y="6226021"/>
            <a:ext cx="348426" cy="348427"/>
          </a:xfrm>
          <a:prstGeom prst="ellipse">
            <a:avLst/>
          </a:prstGeom>
          <a:solidFill>
            <a:srgbClr val="D1D1F0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CF51EB3F-CCC7-5F4C-87CA-9B65BCC91CAA}"/>
              </a:ext>
            </a:extLst>
          </p:cNvPr>
          <p:cNvSpPr/>
          <p:nvPr/>
        </p:nvSpPr>
        <p:spPr>
          <a:xfrm>
            <a:off x="4426174" y="5658419"/>
            <a:ext cx="348426" cy="348427"/>
          </a:xfrm>
          <a:prstGeom prst="ellipse">
            <a:avLst/>
          </a:prstGeom>
          <a:solidFill>
            <a:srgbClr val="D1D1F0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0CBECB03-A641-8843-947E-E3B4BCBFD998}"/>
              </a:ext>
            </a:extLst>
          </p:cNvPr>
          <p:cNvSpPr/>
          <p:nvPr/>
        </p:nvSpPr>
        <p:spPr>
          <a:xfrm>
            <a:off x="1494793" y="4553575"/>
            <a:ext cx="348426" cy="348427"/>
          </a:xfrm>
          <a:prstGeom prst="ellipse">
            <a:avLst/>
          </a:prstGeom>
          <a:solidFill>
            <a:srgbClr val="FFB1CE">
              <a:alpha val="74118"/>
            </a:srgb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53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ea typeface="ＭＳ Ｐゴシック" pitchFamily="34" charset="-128"/>
                <a:cs typeface="Calibri"/>
              </a:rPr>
              <a:t>Likelihood weighting</a:t>
            </a:r>
          </a:p>
        </p:txBody>
      </p:sp>
      <p:sp>
        <p:nvSpPr>
          <p:cNvPr id="3481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371601"/>
            <a:ext cx="5562600" cy="2362200"/>
          </a:xfrm>
        </p:spPr>
        <p:txBody>
          <a:bodyPr/>
          <a:lstStyle/>
          <a:p>
            <a:r>
              <a:rPr lang="en-US" sz="2000" dirty="0">
                <a:latin typeface="Calibri"/>
                <a:ea typeface="ＭＳ Ｐゴシック" pitchFamily="34" charset="-128"/>
                <a:cs typeface="Calibri"/>
              </a:rPr>
              <a:t>Likelihood weighting is good</a:t>
            </a:r>
          </a:p>
          <a:p>
            <a:pPr lvl="1"/>
            <a:r>
              <a:rPr lang="en-US" sz="1800" dirty="0">
                <a:latin typeface="Calibri"/>
                <a:ea typeface="ＭＳ Ｐゴシック" pitchFamily="34" charset="-128"/>
                <a:cs typeface="Calibri"/>
              </a:rPr>
              <a:t>All samples are used</a:t>
            </a:r>
          </a:p>
          <a:p>
            <a:pPr lvl="1"/>
            <a:r>
              <a:rPr lang="en-US" sz="1800" dirty="0">
                <a:latin typeface="Calibri"/>
                <a:ea typeface="ＭＳ Ｐゴシック" pitchFamily="34" charset="-128"/>
                <a:cs typeface="Calibri"/>
              </a:rPr>
              <a:t>The values of </a:t>
            </a:r>
            <a:r>
              <a:rPr lang="en-US" sz="1800" b="1" i="1" dirty="0">
                <a:solidFill>
                  <a:srgbClr val="0000FF"/>
                </a:solidFill>
                <a:latin typeface="Calibri"/>
                <a:ea typeface="ＭＳ Ｐゴシック" pitchFamily="34" charset="-128"/>
                <a:cs typeface="Calibri"/>
              </a:rPr>
              <a:t>downstream</a:t>
            </a:r>
            <a:r>
              <a:rPr lang="en-US" sz="1800" dirty="0">
                <a:latin typeface="Calibri"/>
                <a:ea typeface="ＭＳ Ｐゴシック" pitchFamily="34" charset="-128"/>
                <a:cs typeface="Calibri"/>
              </a:rPr>
              <a:t> variables are influenced by </a:t>
            </a:r>
            <a:r>
              <a:rPr lang="en-US" sz="1800" b="1" i="1" dirty="0">
                <a:solidFill>
                  <a:srgbClr val="0000FF"/>
                </a:solidFill>
                <a:latin typeface="Calibri"/>
                <a:ea typeface="ＭＳ Ｐゴシック" pitchFamily="34" charset="-128"/>
                <a:cs typeface="Calibri"/>
              </a:rPr>
              <a:t>upstream</a:t>
            </a:r>
            <a:r>
              <a:rPr lang="en-US" sz="1800" dirty="0">
                <a:latin typeface="Calibri"/>
                <a:ea typeface="ＭＳ Ｐゴシック" pitchFamily="34" charset="-128"/>
                <a:cs typeface="Calibri"/>
              </a:rPr>
              <a:t> evidence</a:t>
            </a:r>
          </a:p>
          <a:p>
            <a:pPr marL="0" indent="0">
              <a:buNone/>
            </a:pPr>
            <a:r>
              <a:rPr lang="en-US" sz="2000" dirty="0">
                <a:latin typeface="Calibri"/>
                <a:ea typeface="ＭＳ Ｐゴシック" pitchFamily="34" charset="-128"/>
                <a:cs typeface="Calibri"/>
              </a:rPr>
              <a:t> </a:t>
            </a:r>
          </a:p>
        </p:txBody>
      </p:sp>
      <p:sp>
        <p:nvSpPr>
          <p:cNvPr id="21" name="Rectangle 3"/>
          <p:cNvSpPr txBox="1">
            <a:spLocks noChangeArrowheads="1"/>
          </p:cNvSpPr>
          <p:nvPr/>
        </p:nvSpPr>
        <p:spPr bwMode="auto">
          <a:xfrm>
            <a:off x="6019800" y="1371600"/>
            <a:ext cx="61722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 marL="342882" indent="-34288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913" indent="-285737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942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120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298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474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652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829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6006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000" dirty="0">
                <a:latin typeface="Calibri"/>
                <a:ea typeface="ＭＳ Ｐゴシック" pitchFamily="34" charset="-128"/>
                <a:cs typeface="Calibri"/>
              </a:rPr>
              <a:t>Likelihood weighting still has weaknesses</a:t>
            </a:r>
            <a:endParaRPr lang="en-US" altLang="ja-JP" sz="2000" dirty="0">
              <a:latin typeface="Calibri"/>
              <a:ea typeface="ＭＳ Ｐゴシック" pitchFamily="34" charset="-128"/>
              <a:cs typeface="Calibri"/>
            </a:endParaRPr>
          </a:p>
          <a:p>
            <a:pPr lvl="1"/>
            <a:r>
              <a:rPr lang="en-US" sz="1800" dirty="0">
                <a:latin typeface="Calibri"/>
                <a:cs typeface="Calibri"/>
              </a:rPr>
              <a:t>The values of </a:t>
            </a:r>
            <a:r>
              <a:rPr lang="en-US" sz="1800" b="1" i="1" dirty="0">
                <a:solidFill>
                  <a:srgbClr val="0000FF"/>
                </a:solidFill>
                <a:latin typeface="Calibri"/>
                <a:cs typeface="Calibri"/>
              </a:rPr>
              <a:t>upstream</a:t>
            </a:r>
            <a:r>
              <a:rPr lang="en-US" sz="1800" dirty="0">
                <a:latin typeface="Calibri"/>
                <a:cs typeface="Calibri"/>
              </a:rPr>
              <a:t> variables are unaffected by </a:t>
            </a:r>
            <a:r>
              <a:rPr lang="en-US" sz="1800" b="1" i="1" dirty="0">
                <a:solidFill>
                  <a:srgbClr val="0000FF"/>
                </a:solidFill>
                <a:latin typeface="Calibri"/>
                <a:cs typeface="Calibri"/>
              </a:rPr>
              <a:t>downstream</a:t>
            </a:r>
            <a:r>
              <a:rPr lang="en-US" sz="1800" dirty="0">
                <a:latin typeface="Calibri"/>
                <a:cs typeface="Calibri"/>
              </a:rPr>
              <a:t> evidence</a:t>
            </a:r>
          </a:p>
          <a:p>
            <a:pPr lvl="2"/>
            <a:r>
              <a:rPr lang="en-US" sz="1400" dirty="0">
                <a:latin typeface="Calibri"/>
                <a:cs typeface="Calibri"/>
              </a:rPr>
              <a:t>E.g., suppose evidence is a video of a traffic accident</a:t>
            </a:r>
          </a:p>
          <a:p>
            <a:pPr lvl="1"/>
            <a:r>
              <a:rPr lang="en-US" sz="1800" dirty="0">
                <a:latin typeface="Calibri"/>
                <a:cs typeface="Calibri"/>
              </a:rPr>
              <a:t>With evidence in </a:t>
            </a:r>
            <a:r>
              <a:rPr lang="en-US" sz="1800" i="1" dirty="0">
                <a:solidFill>
                  <a:srgbClr val="CC00CC"/>
                </a:solidFill>
                <a:latin typeface="Calibri"/>
                <a:cs typeface="Calibri"/>
              </a:rPr>
              <a:t>k</a:t>
            </a:r>
            <a:r>
              <a:rPr lang="en-US" sz="1800" dirty="0">
                <a:latin typeface="Calibri"/>
                <a:cs typeface="Calibri"/>
              </a:rPr>
              <a:t> leaf nodes, weights will be </a:t>
            </a:r>
            <a:r>
              <a:rPr lang="en-US" sz="1800" dirty="0">
                <a:solidFill>
                  <a:srgbClr val="CC00CC"/>
                </a:solidFill>
                <a:latin typeface="Calibri"/>
                <a:cs typeface="Calibri"/>
              </a:rPr>
              <a:t>O(2</a:t>
            </a:r>
            <a:r>
              <a:rPr lang="en-US" sz="2400" baseline="30000" dirty="0">
                <a:solidFill>
                  <a:srgbClr val="CC00CC"/>
                </a:solidFill>
                <a:latin typeface="Calibri"/>
                <a:cs typeface="Calibri"/>
              </a:rPr>
              <a:t>-k</a:t>
            </a:r>
            <a:r>
              <a:rPr lang="en-US" sz="1800" dirty="0">
                <a:solidFill>
                  <a:srgbClr val="CC00CC"/>
                </a:solidFill>
                <a:latin typeface="Calibri"/>
                <a:cs typeface="Calibri"/>
              </a:rPr>
              <a:t>)</a:t>
            </a:r>
          </a:p>
          <a:p>
            <a:pPr lvl="1"/>
            <a:r>
              <a:rPr lang="en-US" sz="1800" dirty="0">
                <a:latin typeface="Calibri"/>
                <a:cs typeface="Calibri"/>
              </a:rPr>
              <a:t>With high probability, one lucky sample will have much larger weight than the others, dominating the result</a:t>
            </a:r>
            <a:endParaRPr lang="en-US" sz="1800" dirty="0">
              <a:solidFill>
                <a:srgbClr val="CC00CC"/>
              </a:solidFill>
              <a:latin typeface="Calibri"/>
              <a:cs typeface="Calibri"/>
            </a:endParaRPr>
          </a:p>
          <a:p>
            <a:pPr lvl="1"/>
            <a:endParaRPr lang="en-US" sz="1800" dirty="0">
              <a:solidFill>
                <a:srgbClr val="CC00CC"/>
              </a:solidFill>
              <a:latin typeface="Calibri"/>
              <a:cs typeface="Calibri"/>
            </a:endParaRPr>
          </a:p>
          <a:p>
            <a:r>
              <a:rPr lang="en-US" sz="2400" dirty="0">
                <a:latin typeface="Calibri"/>
                <a:ea typeface="ＭＳ Ｐゴシック" pitchFamily="34" charset="-128"/>
                <a:cs typeface="Calibri"/>
              </a:rPr>
              <a:t>We would like each variable to “see” </a:t>
            </a:r>
            <a:r>
              <a:rPr lang="en-US" sz="2400" b="1" i="1" dirty="0">
                <a:solidFill>
                  <a:srgbClr val="0000FF"/>
                </a:solidFill>
                <a:latin typeface="Calibri"/>
                <a:ea typeface="ＭＳ Ｐゴシック" pitchFamily="34" charset="-128"/>
                <a:cs typeface="Calibri"/>
              </a:rPr>
              <a:t>all</a:t>
            </a:r>
            <a:r>
              <a:rPr lang="en-US" sz="2400" dirty="0">
                <a:latin typeface="Calibri"/>
                <a:ea typeface="ＭＳ Ｐゴシック" pitchFamily="34" charset="-128"/>
                <a:cs typeface="Calibri"/>
              </a:rPr>
              <a:t> the evidence!</a:t>
            </a:r>
            <a:endParaRPr lang="en-US" sz="2000" dirty="0">
              <a:latin typeface="Calibri"/>
              <a:ea typeface="ＭＳ Ｐゴシック" pitchFamily="34" charset="-128"/>
              <a:cs typeface="Calibri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00DD269-CBDA-CB42-B6EA-7A1B6F27AC7C}"/>
              </a:ext>
            </a:extLst>
          </p:cNvPr>
          <p:cNvSpPr/>
          <p:nvPr/>
        </p:nvSpPr>
        <p:spPr>
          <a:xfrm>
            <a:off x="1703849" y="3996093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2AC0D21-366B-F749-8F69-3432D4371BF6}"/>
              </a:ext>
            </a:extLst>
          </p:cNvPr>
          <p:cNvSpPr/>
          <p:nvPr/>
        </p:nvSpPr>
        <p:spPr>
          <a:xfrm>
            <a:off x="2958184" y="4553575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F98D755-52CB-2C4B-B43C-0132C8C64C64}"/>
              </a:ext>
            </a:extLst>
          </p:cNvPr>
          <p:cNvSpPr/>
          <p:nvPr/>
        </p:nvSpPr>
        <p:spPr>
          <a:xfrm>
            <a:off x="2470387" y="4553575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10BC779-0CCF-3344-BE91-578D55C66BA4}"/>
              </a:ext>
            </a:extLst>
          </p:cNvPr>
          <p:cNvSpPr/>
          <p:nvPr/>
        </p:nvSpPr>
        <p:spPr>
          <a:xfrm>
            <a:off x="1982590" y="4553575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CA50425-362F-DA45-89D2-A6AE0E84C30F}"/>
              </a:ext>
            </a:extLst>
          </p:cNvPr>
          <p:cNvSpPr/>
          <p:nvPr/>
        </p:nvSpPr>
        <p:spPr>
          <a:xfrm>
            <a:off x="1494793" y="4553575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477F593-694A-6547-B80C-2A87FC4FE708}"/>
              </a:ext>
            </a:extLst>
          </p:cNvPr>
          <p:cNvSpPr/>
          <p:nvPr/>
        </p:nvSpPr>
        <p:spPr>
          <a:xfrm>
            <a:off x="1007631" y="4549140"/>
            <a:ext cx="348426" cy="348427"/>
          </a:xfrm>
          <a:prstGeom prst="ellipse">
            <a:avLst/>
          </a:prstGeom>
          <a:solidFill>
            <a:srgbClr val="3366FF"/>
          </a:solidFill>
          <a:ln w="381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3AC0124-DD03-CB42-8D42-4B612E8F0A2A}"/>
              </a:ext>
            </a:extLst>
          </p:cNvPr>
          <p:cNvSpPr/>
          <p:nvPr/>
        </p:nvSpPr>
        <p:spPr>
          <a:xfrm>
            <a:off x="2470387" y="3438610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153A7F3-88A8-8844-A358-7C058763D4DD}"/>
              </a:ext>
            </a:extLst>
          </p:cNvPr>
          <p:cNvSpPr/>
          <p:nvPr/>
        </p:nvSpPr>
        <p:spPr>
          <a:xfrm>
            <a:off x="1982590" y="3438610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5643FA5-AF60-C64E-8701-12DEC5D05FDE}"/>
              </a:ext>
            </a:extLst>
          </p:cNvPr>
          <p:cNvSpPr/>
          <p:nvPr/>
        </p:nvSpPr>
        <p:spPr>
          <a:xfrm>
            <a:off x="1494793" y="3438610"/>
            <a:ext cx="348426" cy="348427"/>
          </a:xfrm>
          <a:prstGeom prst="ellipse">
            <a:avLst/>
          </a:prstGeom>
          <a:solidFill>
            <a:srgbClr val="FF0000">
              <a:alpha val="54902"/>
            </a:srgbClr>
          </a:solidFill>
          <a:ln w="38100" cmpd="sng">
            <a:solidFill>
              <a:srgbClr val="FF3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ACADB1A-F8DD-3543-BB06-8901FF77FE79}"/>
              </a:ext>
            </a:extLst>
          </p:cNvPr>
          <p:cNvCxnSpPr>
            <a:stCxn id="16" idx="4"/>
            <a:endCxn id="8" idx="1"/>
          </p:cNvCxnSpPr>
          <p:nvPr/>
        </p:nvCxnSpPr>
        <p:spPr>
          <a:xfrm>
            <a:off x="1669006" y="3787037"/>
            <a:ext cx="85868" cy="26008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4E282CA-01D9-EC43-ADB6-EA9D909646E4}"/>
              </a:ext>
            </a:extLst>
          </p:cNvPr>
          <p:cNvCxnSpPr>
            <a:stCxn id="15" idx="4"/>
            <a:endCxn id="8" idx="0"/>
          </p:cNvCxnSpPr>
          <p:nvPr/>
        </p:nvCxnSpPr>
        <p:spPr>
          <a:xfrm flipH="1">
            <a:off x="1878062" y="3787037"/>
            <a:ext cx="278741" cy="20905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DFB25E3-4603-DF49-BCBE-153F88069784}"/>
              </a:ext>
            </a:extLst>
          </p:cNvPr>
          <p:cNvCxnSpPr>
            <a:stCxn id="14" idx="3"/>
            <a:endCxn id="27" idx="0"/>
          </p:cNvCxnSpPr>
          <p:nvPr/>
        </p:nvCxnSpPr>
        <p:spPr>
          <a:xfrm flipH="1">
            <a:off x="2435545" y="3736011"/>
            <a:ext cx="85868" cy="26008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79768F6-591A-A543-8FB7-C886B11688D9}"/>
              </a:ext>
            </a:extLst>
          </p:cNvPr>
          <p:cNvCxnSpPr>
            <a:stCxn id="8" idx="3"/>
            <a:endCxn id="13" idx="7"/>
          </p:cNvCxnSpPr>
          <p:nvPr/>
        </p:nvCxnSpPr>
        <p:spPr>
          <a:xfrm flipH="1">
            <a:off x="1305031" y="4293494"/>
            <a:ext cx="449844" cy="30667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0516950-1CAB-3B46-8E06-AAE3E9599675}"/>
              </a:ext>
            </a:extLst>
          </p:cNvPr>
          <p:cNvCxnSpPr>
            <a:stCxn id="8" idx="3"/>
            <a:endCxn id="12" idx="7"/>
          </p:cNvCxnSpPr>
          <p:nvPr/>
        </p:nvCxnSpPr>
        <p:spPr>
          <a:xfrm>
            <a:off x="1754875" y="4293494"/>
            <a:ext cx="37319" cy="311107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2F8DA57-022C-E142-97DC-2F4B9088F7A8}"/>
              </a:ext>
            </a:extLst>
          </p:cNvPr>
          <p:cNvCxnSpPr>
            <a:stCxn id="8" idx="4"/>
            <a:endCxn id="11" idx="0"/>
          </p:cNvCxnSpPr>
          <p:nvPr/>
        </p:nvCxnSpPr>
        <p:spPr>
          <a:xfrm>
            <a:off x="1878062" y="4344519"/>
            <a:ext cx="278741" cy="20905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E224E73-71DC-6745-94C8-DBFC11D2ED4E}"/>
              </a:ext>
            </a:extLst>
          </p:cNvPr>
          <p:cNvCxnSpPr>
            <a:stCxn id="27" idx="4"/>
            <a:endCxn id="10" idx="1"/>
          </p:cNvCxnSpPr>
          <p:nvPr/>
        </p:nvCxnSpPr>
        <p:spPr>
          <a:xfrm>
            <a:off x="2435545" y="4344519"/>
            <a:ext cx="85868" cy="26008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CDFA580-335C-7D4C-8314-CDA8C4373E42}"/>
              </a:ext>
            </a:extLst>
          </p:cNvPr>
          <p:cNvCxnSpPr>
            <a:stCxn id="27" idx="5"/>
          </p:cNvCxnSpPr>
          <p:nvPr/>
        </p:nvCxnSpPr>
        <p:spPr>
          <a:xfrm>
            <a:off x="2558732" y="4293494"/>
            <a:ext cx="431818" cy="292448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8BEDBEAF-D3A6-BE46-8DA8-B0B257BE6723}"/>
              </a:ext>
            </a:extLst>
          </p:cNvPr>
          <p:cNvSpPr/>
          <p:nvPr/>
        </p:nvSpPr>
        <p:spPr>
          <a:xfrm>
            <a:off x="2261331" y="3996093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44F41C4-32F6-B549-B634-19BE5029C084}"/>
              </a:ext>
            </a:extLst>
          </p:cNvPr>
          <p:cNvCxnSpPr>
            <a:stCxn id="27" idx="4"/>
            <a:endCxn id="11" idx="7"/>
          </p:cNvCxnSpPr>
          <p:nvPr/>
        </p:nvCxnSpPr>
        <p:spPr>
          <a:xfrm flipH="1">
            <a:off x="2279991" y="4344519"/>
            <a:ext cx="155554" cy="26008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C873034E-6631-FE4F-9602-645841B1FA03}"/>
              </a:ext>
            </a:extLst>
          </p:cNvPr>
          <p:cNvSpPr/>
          <p:nvPr/>
        </p:nvSpPr>
        <p:spPr>
          <a:xfrm>
            <a:off x="3515667" y="3438610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55110C1-754D-984C-9C02-91D7873E3B35}"/>
              </a:ext>
            </a:extLst>
          </p:cNvPr>
          <p:cNvSpPr/>
          <p:nvPr/>
        </p:nvSpPr>
        <p:spPr>
          <a:xfrm>
            <a:off x="4770002" y="3996093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E919E18-04A7-7F45-9C71-33A04BA2EF76}"/>
              </a:ext>
            </a:extLst>
          </p:cNvPr>
          <p:cNvSpPr/>
          <p:nvPr/>
        </p:nvSpPr>
        <p:spPr>
          <a:xfrm>
            <a:off x="4282205" y="3996093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DB718C8-39CA-B54E-ACCE-52FBDA8FACF9}"/>
              </a:ext>
            </a:extLst>
          </p:cNvPr>
          <p:cNvSpPr/>
          <p:nvPr/>
        </p:nvSpPr>
        <p:spPr>
          <a:xfrm>
            <a:off x="3794408" y="3996093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54471A04-D3B3-A540-A952-ADA83B60C986}"/>
              </a:ext>
            </a:extLst>
          </p:cNvPr>
          <p:cNvSpPr/>
          <p:nvPr/>
        </p:nvSpPr>
        <p:spPr>
          <a:xfrm>
            <a:off x="3306611" y="3996093"/>
            <a:ext cx="348426" cy="348427"/>
          </a:xfrm>
          <a:prstGeom prst="ellipse">
            <a:avLst/>
          </a:prstGeom>
          <a:solidFill>
            <a:srgbClr val="FFFF00">
              <a:alpha val="54902"/>
            </a:srgbClr>
          </a:solidFill>
          <a:ln w="3810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3091186-1799-E84D-A39F-C63FDFA6F315}"/>
              </a:ext>
            </a:extLst>
          </p:cNvPr>
          <p:cNvSpPr/>
          <p:nvPr/>
        </p:nvSpPr>
        <p:spPr>
          <a:xfrm>
            <a:off x="2818814" y="3996093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974A722-CA4F-A34F-9B90-1497360E5C0E}"/>
              </a:ext>
            </a:extLst>
          </p:cNvPr>
          <p:cNvSpPr/>
          <p:nvPr/>
        </p:nvSpPr>
        <p:spPr>
          <a:xfrm>
            <a:off x="4282205" y="2881128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DE8E0DCE-C129-8342-A92E-3376A4565DB0}"/>
              </a:ext>
            </a:extLst>
          </p:cNvPr>
          <p:cNvSpPr/>
          <p:nvPr/>
        </p:nvSpPr>
        <p:spPr>
          <a:xfrm>
            <a:off x="3794408" y="2881128"/>
            <a:ext cx="348426" cy="348427"/>
          </a:xfrm>
          <a:prstGeom prst="ellipse">
            <a:avLst/>
          </a:prstGeom>
          <a:solidFill>
            <a:srgbClr val="FF0000">
              <a:alpha val="54902"/>
            </a:srgbClr>
          </a:solidFill>
          <a:ln w="38100" cmpd="sng">
            <a:solidFill>
              <a:srgbClr val="FF3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7469833-8D58-3046-9929-9CB375927EC3}"/>
              </a:ext>
            </a:extLst>
          </p:cNvPr>
          <p:cNvSpPr/>
          <p:nvPr/>
        </p:nvSpPr>
        <p:spPr>
          <a:xfrm>
            <a:off x="3306611" y="2881128"/>
            <a:ext cx="348426" cy="348427"/>
          </a:xfrm>
          <a:prstGeom prst="ellipse">
            <a:avLst/>
          </a:prstGeom>
          <a:solidFill>
            <a:srgbClr val="FF0000">
              <a:alpha val="54902"/>
            </a:srgbClr>
          </a:solidFill>
          <a:ln w="38100" cmpd="sng">
            <a:solidFill>
              <a:srgbClr val="FF3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342AEC2-ECA6-F042-81FA-FB8B81D94789}"/>
              </a:ext>
            </a:extLst>
          </p:cNvPr>
          <p:cNvCxnSpPr>
            <a:stCxn id="37" idx="4"/>
            <a:endCxn id="29" idx="1"/>
          </p:cNvCxnSpPr>
          <p:nvPr/>
        </p:nvCxnSpPr>
        <p:spPr>
          <a:xfrm>
            <a:off x="3480824" y="3229555"/>
            <a:ext cx="85868" cy="26008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0D70D5E-24C4-7246-8617-7D929D01DC11}"/>
              </a:ext>
            </a:extLst>
          </p:cNvPr>
          <p:cNvCxnSpPr>
            <a:stCxn id="36" idx="4"/>
            <a:endCxn id="29" idx="0"/>
          </p:cNvCxnSpPr>
          <p:nvPr/>
        </p:nvCxnSpPr>
        <p:spPr>
          <a:xfrm flipH="1">
            <a:off x="3689880" y="3229555"/>
            <a:ext cx="278741" cy="20905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B7F3B9A-6EB7-AB47-965E-483010488B55}"/>
              </a:ext>
            </a:extLst>
          </p:cNvPr>
          <p:cNvCxnSpPr>
            <a:stCxn id="35" idx="3"/>
            <a:endCxn id="46" idx="0"/>
          </p:cNvCxnSpPr>
          <p:nvPr/>
        </p:nvCxnSpPr>
        <p:spPr>
          <a:xfrm flipH="1">
            <a:off x="4247362" y="3178529"/>
            <a:ext cx="85868" cy="26008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06A18F9D-7373-224B-92B6-0236F1C2CA83}"/>
              </a:ext>
            </a:extLst>
          </p:cNvPr>
          <p:cNvCxnSpPr>
            <a:stCxn id="29" idx="3"/>
            <a:endCxn id="34" idx="7"/>
          </p:cNvCxnSpPr>
          <p:nvPr/>
        </p:nvCxnSpPr>
        <p:spPr>
          <a:xfrm flipH="1">
            <a:off x="3116214" y="3736011"/>
            <a:ext cx="450478" cy="311107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368C141-B1EB-7E4A-AD0F-8632E106D53C}"/>
              </a:ext>
            </a:extLst>
          </p:cNvPr>
          <p:cNvCxnSpPr>
            <a:stCxn id="29" idx="3"/>
            <a:endCxn id="33" idx="7"/>
          </p:cNvCxnSpPr>
          <p:nvPr/>
        </p:nvCxnSpPr>
        <p:spPr>
          <a:xfrm>
            <a:off x="3566692" y="3736011"/>
            <a:ext cx="37319" cy="311107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02DA899-8016-944D-A6B8-4C7A66EFFED4}"/>
              </a:ext>
            </a:extLst>
          </p:cNvPr>
          <p:cNvCxnSpPr>
            <a:stCxn id="29" idx="4"/>
            <a:endCxn id="32" idx="0"/>
          </p:cNvCxnSpPr>
          <p:nvPr/>
        </p:nvCxnSpPr>
        <p:spPr>
          <a:xfrm>
            <a:off x="3689880" y="3787037"/>
            <a:ext cx="278741" cy="20905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52C4F861-F31C-8E43-8182-F5D6E5643C66}"/>
              </a:ext>
            </a:extLst>
          </p:cNvPr>
          <p:cNvCxnSpPr>
            <a:stCxn id="46" idx="4"/>
            <a:endCxn id="31" idx="1"/>
          </p:cNvCxnSpPr>
          <p:nvPr/>
        </p:nvCxnSpPr>
        <p:spPr>
          <a:xfrm>
            <a:off x="4247362" y="3787037"/>
            <a:ext cx="85868" cy="26008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8791336-D271-144F-88B2-49047DEFF39B}"/>
              </a:ext>
            </a:extLst>
          </p:cNvPr>
          <p:cNvCxnSpPr>
            <a:stCxn id="46" idx="5"/>
          </p:cNvCxnSpPr>
          <p:nvPr/>
        </p:nvCxnSpPr>
        <p:spPr>
          <a:xfrm>
            <a:off x="4370550" y="3736011"/>
            <a:ext cx="431818" cy="292448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Oval 45">
            <a:extLst>
              <a:ext uri="{FF2B5EF4-FFF2-40B4-BE49-F238E27FC236}">
                <a16:creationId xmlns:a16="http://schemas.microsoft.com/office/drawing/2014/main" id="{2B2CF81F-1FB0-4943-82B5-83157A57BBEE}"/>
              </a:ext>
            </a:extLst>
          </p:cNvPr>
          <p:cNvSpPr/>
          <p:nvPr/>
        </p:nvSpPr>
        <p:spPr>
          <a:xfrm>
            <a:off x="4073149" y="3438610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3D7C1DB-8182-5946-8E7C-542CA1C49931}"/>
              </a:ext>
            </a:extLst>
          </p:cNvPr>
          <p:cNvCxnSpPr>
            <a:stCxn id="46" idx="4"/>
            <a:endCxn id="32" idx="7"/>
          </p:cNvCxnSpPr>
          <p:nvPr/>
        </p:nvCxnSpPr>
        <p:spPr>
          <a:xfrm flipH="1">
            <a:off x="4091809" y="3787037"/>
            <a:ext cx="155554" cy="26008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5D054B87-31AB-5E4A-82D5-7C825B41C02B}"/>
              </a:ext>
            </a:extLst>
          </p:cNvPr>
          <p:cNvSpPr/>
          <p:nvPr/>
        </p:nvSpPr>
        <p:spPr>
          <a:xfrm>
            <a:off x="3655037" y="5111058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69507A5-9169-5E4A-9F12-44AEB1A75490}"/>
              </a:ext>
            </a:extLst>
          </p:cNvPr>
          <p:cNvSpPr/>
          <p:nvPr/>
        </p:nvSpPr>
        <p:spPr>
          <a:xfrm>
            <a:off x="4909373" y="5668540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0858DD6-C5AF-9B41-B9DE-D63CE1786148}"/>
              </a:ext>
            </a:extLst>
          </p:cNvPr>
          <p:cNvSpPr/>
          <p:nvPr/>
        </p:nvSpPr>
        <p:spPr>
          <a:xfrm>
            <a:off x="4422210" y="5664105"/>
            <a:ext cx="348426" cy="348427"/>
          </a:xfrm>
          <a:prstGeom prst="ellipse">
            <a:avLst/>
          </a:prstGeom>
          <a:solidFill>
            <a:srgbClr val="3366FF"/>
          </a:solidFill>
          <a:ln w="381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DB549B0-B900-AA4C-8B55-02B601E889ED}"/>
              </a:ext>
            </a:extLst>
          </p:cNvPr>
          <p:cNvSpPr/>
          <p:nvPr/>
        </p:nvSpPr>
        <p:spPr>
          <a:xfrm>
            <a:off x="3934413" y="5664105"/>
            <a:ext cx="348426" cy="348427"/>
          </a:xfrm>
          <a:prstGeom prst="ellipse">
            <a:avLst/>
          </a:prstGeom>
          <a:solidFill>
            <a:srgbClr val="3366FF"/>
          </a:solidFill>
          <a:ln w="381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B6B15CE4-F399-3A42-AD13-56AF63362757}"/>
              </a:ext>
            </a:extLst>
          </p:cNvPr>
          <p:cNvSpPr/>
          <p:nvPr/>
        </p:nvSpPr>
        <p:spPr>
          <a:xfrm>
            <a:off x="3446616" y="5664105"/>
            <a:ext cx="348426" cy="348427"/>
          </a:xfrm>
          <a:prstGeom prst="ellipse">
            <a:avLst/>
          </a:prstGeom>
          <a:solidFill>
            <a:srgbClr val="3366FF"/>
          </a:solidFill>
          <a:ln w="381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C1E1C0C7-A2D9-5E45-A833-1E8A368B5573}"/>
              </a:ext>
            </a:extLst>
          </p:cNvPr>
          <p:cNvSpPr/>
          <p:nvPr/>
        </p:nvSpPr>
        <p:spPr>
          <a:xfrm>
            <a:off x="2958184" y="5668540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0516352-0E41-8C40-AE2A-C53CA82C78B5}"/>
              </a:ext>
            </a:extLst>
          </p:cNvPr>
          <p:cNvSpPr/>
          <p:nvPr/>
        </p:nvSpPr>
        <p:spPr>
          <a:xfrm>
            <a:off x="4421575" y="4553575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64C192C-A81B-9D48-84C4-160F11612B7C}"/>
              </a:ext>
            </a:extLst>
          </p:cNvPr>
          <p:cNvSpPr/>
          <p:nvPr/>
        </p:nvSpPr>
        <p:spPr>
          <a:xfrm>
            <a:off x="3933778" y="4553575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9C7673C6-4549-264C-A58F-2BB78BD9DD46}"/>
              </a:ext>
            </a:extLst>
          </p:cNvPr>
          <p:cNvSpPr/>
          <p:nvPr/>
        </p:nvSpPr>
        <p:spPr>
          <a:xfrm>
            <a:off x="3445981" y="4553575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FBD07D3A-99DB-8B43-95F4-5A63FDE0915E}"/>
              </a:ext>
            </a:extLst>
          </p:cNvPr>
          <p:cNvCxnSpPr>
            <a:stCxn id="56" idx="4"/>
            <a:endCxn id="48" idx="1"/>
          </p:cNvCxnSpPr>
          <p:nvPr/>
        </p:nvCxnSpPr>
        <p:spPr>
          <a:xfrm>
            <a:off x="3620195" y="4902002"/>
            <a:ext cx="85868" cy="26008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684481C3-29F4-BF4E-B20C-8971B2D30243}"/>
              </a:ext>
            </a:extLst>
          </p:cNvPr>
          <p:cNvCxnSpPr>
            <a:stCxn id="55" idx="4"/>
            <a:endCxn id="48" idx="0"/>
          </p:cNvCxnSpPr>
          <p:nvPr/>
        </p:nvCxnSpPr>
        <p:spPr>
          <a:xfrm flipH="1">
            <a:off x="3829250" y="4902002"/>
            <a:ext cx="278741" cy="20905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A70DE9BD-A8FD-B34B-9E0A-16520578EC83}"/>
              </a:ext>
            </a:extLst>
          </p:cNvPr>
          <p:cNvCxnSpPr>
            <a:stCxn id="54" idx="3"/>
            <a:endCxn id="65" idx="0"/>
          </p:cNvCxnSpPr>
          <p:nvPr/>
        </p:nvCxnSpPr>
        <p:spPr>
          <a:xfrm flipH="1">
            <a:off x="4386733" y="4850976"/>
            <a:ext cx="85868" cy="26008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9B6164F4-1D8A-D14E-842F-B27CB3956927}"/>
              </a:ext>
            </a:extLst>
          </p:cNvPr>
          <p:cNvCxnSpPr>
            <a:stCxn id="48" idx="3"/>
            <a:endCxn id="53" idx="7"/>
          </p:cNvCxnSpPr>
          <p:nvPr/>
        </p:nvCxnSpPr>
        <p:spPr>
          <a:xfrm flipH="1">
            <a:off x="3255585" y="5408458"/>
            <a:ext cx="450478" cy="311107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396290C-3B7C-504A-8232-6C7C55390999}"/>
              </a:ext>
            </a:extLst>
          </p:cNvPr>
          <p:cNvCxnSpPr>
            <a:stCxn id="48" idx="3"/>
            <a:endCxn id="52" idx="7"/>
          </p:cNvCxnSpPr>
          <p:nvPr/>
        </p:nvCxnSpPr>
        <p:spPr>
          <a:xfrm>
            <a:off x="3706063" y="5408459"/>
            <a:ext cx="37953" cy="30667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1529AEE-0767-5242-B0CA-7FB5BD4048CF}"/>
              </a:ext>
            </a:extLst>
          </p:cNvPr>
          <p:cNvCxnSpPr>
            <a:stCxn id="48" idx="4"/>
            <a:endCxn id="51" idx="0"/>
          </p:cNvCxnSpPr>
          <p:nvPr/>
        </p:nvCxnSpPr>
        <p:spPr>
          <a:xfrm>
            <a:off x="3829250" y="5459485"/>
            <a:ext cx="279376" cy="204620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66FA2DF3-282C-B845-99FB-40AA3540CB0F}"/>
              </a:ext>
            </a:extLst>
          </p:cNvPr>
          <p:cNvCxnSpPr>
            <a:stCxn id="65" idx="4"/>
            <a:endCxn id="50" idx="1"/>
          </p:cNvCxnSpPr>
          <p:nvPr/>
        </p:nvCxnSpPr>
        <p:spPr>
          <a:xfrm>
            <a:off x="4386733" y="5459485"/>
            <a:ext cx="86503" cy="25564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63317258-BA1D-B542-8C95-EAEA5A7FA4F9}"/>
              </a:ext>
            </a:extLst>
          </p:cNvPr>
          <p:cNvCxnSpPr>
            <a:stCxn id="65" idx="5"/>
          </p:cNvCxnSpPr>
          <p:nvPr/>
        </p:nvCxnSpPr>
        <p:spPr>
          <a:xfrm>
            <a:off x="4509920" y="5408458"/>
            <a:ext cx="431818" cy="292448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Oval 64">
            <a:extLst>
              <a:ext uri="{FF2B5EF4-FFF2-40B4-BE49-F238E27FC236}">
                <a16:creationId xmlns:a16="http://schemas.microsoft.com/office/drawing/2014/main" id="{86CEDDD6-4670-F94A-B661-B005389124F4}"/>
              </a:ext>
            </a:extLst>
          </p:cNvPr>
          <p:cNvSpPr/>
          <p:nvPr/>
        </p:nvSpPr>
        <p:spPr>
          <a:xfrm>
            <a:off x="4212520" y="5111058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E805FD34-23DA-3143-8809-77797C21198E}"/>
              </a:ext>
            </a:extLst>
          </p:cNvPr>
          <p:cNvCxnSpPr>
            <a:stCxn id="65" idx="4"/>
            <a:endCxn id="51" idx="7"/>
          </p:cNvCxnSpPr>
          <p:nvPr/>
        </p:nvCxnSpPr>
        <p:spPr>
          <a:xfrm flipH="1">
            <a:off x="4231813" y="5459485"/>
            <a:ext cx="154920" cy="25564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EABBEAFE-0F8F-614C-A5D0-BC673586C62D}"/>
              </a:ext>
            </a:extLst>
          </p:cNvPr>
          <p:cNvSpPr/>
          <p:nvPr/>
        </p:nvSpPr>
        <p:spPr>
          <a:xfrm>
            <a:off x="1843220" y="5668540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C1DFB365-B60A-2C49-9C98-018FD3725ABC}"/>
              </a:ext>
            </a:extLst>
          </p:cNvPr>
          <p:cNvSpPr/>
          <p:nvPr/>
        </p:nvSpPr>
        <p:spPr>
          <a:xfrm>
            <a:off x="3097555" y="6226022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62C3D694-83EA-C345-B5A9-5BF2E9D2B7D4}"/>
              </a:ext>
            </a:extLst>
          </p:cNvPr>
          <p:cNvSpPr/>
          <p:nvPr/>
        </p:nvSpPr>
        <p:spPr>
          <a:xfrm>
            <a:off x="2609758" y="6226022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9D63661D-D379-D042-9188-FEDEAD22780F}"/>
              </a:ext>
            </a:extLst>
          </p:cNvPr>
          <p:cNvSpPr/>
          <p:nvPr/>
        </p:nvSpPr>
        <p:spPr>
          <a:xfrm>
            <a:off x="2122596" y="6221587"/>
            <a:ext cx="348426" cy="348427"/>
          </a:xfrm>
          <a:prstGeom prst="ellipse">
            <a:avLst/>
          </a:prstGeom>
          <a:solidFill>
            <a:srgbClr val="3366FF"/>
          </a:solidFill>
          <a:ln w="381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E4A0D7AE-1F92-E241-817A-D4B35034DA43}"/>
              </a:ext>
            </a:extLst>
          </p:cNvPr>
          <p:cNvSpPr/>
          <p:nvPr/>
        </p:nvSpPr>
        <p:spPr>
          <a:xfrm>
            <a:off x="1634164" y="6226022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322DF27E-A0B9-0048-95BA-2066C740386C}"/>
              </a:ext>
            </a:extLst>
          </p:cNvPr>
          <p:cNvSpPr/>
          <p:nvPr/>
        </p:nvSpPr>
        <p:spPr>
          <a:xfrm>
            <a:off x="1147002" y="6221587"/>
            <a:ext cx="348426" cy="348427"/>
          </a:xfrm>
          <a:prstGeom prst="ellipse">
            <a:avLst/>
          </a:prstGeom>
          <a:solidFill>
            <a:srgbClr val="3366FF"/>
          </a:solidFill>
          <a:ln w="381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0A76EA9D-A7FB-3D4F-8CF2-D109DD5CDAEC}"/>
              </a:ext>
            </a:extLst>
          </p:cNvPr>
          <p:cNvSpPr/>
          <p:nvPr/>
        </p:nvSpPr>
        <p:spPr>
          <a:xfrm>
            <a:off x="2609758" y="5111058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F317878-C8A6-1845-BE2D-D92A354B70E3}"/>
              </a:ext>
            </a:extLst>
          </p:cNvPr>
          <p:cNvSpPr/>
          <p:nvPr/>
        </p:nvSpPr>
        <p:spPr>
          <a:xfrm>
            <a:off x="2121961" y="5111058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265A7F3F-9F5C-C449-B9DE-A39644DE2C11}"/>
              </a:ext>
            </a:extLst>
          </p:cNvPr>
          <p:cNvSpPr/>
          <p:nvPr/>
        </p:nvSpPr>
        <p:spPr>
          <a:xfrm>
            <a:off x="1634164" y="5111058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41CB6EA3-9B2C-F745-A955-51CB75A9B98C}"/>
              </a:ext>
            </a:extLst>
          </p:cNvPr>
          <p:cNvCxnSpPr>
            <a:stCxn id="75" idx="4"/>
            <a:endCxn id="67" idx="1"/>
          </p:cNvCxnSpPr>
          <p:nvPr/>
        </p:nvCxnSpPr>
        <p:spPr>
          <a:xfrm>
            <a:off x="1808377" y="5459484"/>
            <a:ext cx="85868" cy="26008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397FF437-DB50-7D43-9E5C-243E7C2FBA7A}"/>
              </a:ext>
            </a:extLst>
          </p:cNvPr>
          <p:cNvCxnSpPr>
            <a:stCxn id="74" idx="4"/>
            <a:endCxn id="67" idx="0"/>
          </p:cNvCxnSpPr>
          <p:nvPr/>
        </p:nvCxnSpPr>
        <p:spPr>
          <a:xfrm flipH="1">
            <a:off x="2017433" y="5459484"/>
            <a:ext cx="278741" cy="20905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7F0181A0-D43B-3C4F-B18E-6044E6780EC5}"/>
              </a:ext>
            </a:extLst>
          </p:cNvPr>
          <p:cNvCxnSpPr>
            <a:stCxn id="73" idx="3"/>
            <a:endCxn id="84" idx="0"/>
          </p:cNvCxnSpPr>
          <p:nvPr/>
        </p:nvCxnSpPr>
        <p:spPr>
          <a:xfrm flipH="1">
            <a:off x="2574915" y="5408458"/>
            <a:ext cx="85868" cy="26008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C462D820-9297-6041-9168-97FFF4B07C01}"/>
              </a:ext>
            </a:extLst>
          </p:cNvPr>
          <p:cNvCxnSpPr>
            <a:cxnSpLocks/>
            <a:stCxn id="67" idx="3"/>
            <a:endCxn id="72" idx="7"/>
          </p:cNvCxnSpPr>
          <p:nvPr/>
        </p:nvCxnSpPr>
        <p:spPr>
          <a:xfrm flipH="1">
            <a:off x="1444402" y="5965941"/>
            <a:ext cx="449844" cy="30667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B39D6A6D-3EA9-E040-965F-B078D9D8CB17}"/>
              </a:ext>
            </a:extLst>
          </p:cNvPr>
          <p:cNvCxnSpPr>
            <a:stCxn id="67" idx="3"/>
            <a:endCxn id="71" idx="7"/>
          </p:cNvCxnSpPr>
          <p:nvPr/>
        </p:nvCxnSpPr>
        <p:spPr>
          <a:xfrm>
            <a:off x="1894245" y="5965941"/>
            <a:ext cx="37319" cy="311107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BB036B3A-87C7-EE45-A4FC-8F1B292ACE1D}"/>
              </a:ext>
            </a:extLst>
          </p:cNvPr>
          <p:cNvCxnSpPr>
            <a:stCxn id="67" idx="4"/>
            <a:endCxn id="70" idx="0"/>
          </p:cNvCxnSpPr>
          <p:nvPr/>
        </p:nvCxnSpPr>
        <p:spPr>
          <a:xfrm>
            <a:off x="2017433" y="6016967"/>
            <a:ext cx="279376" cy="204620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51423119-C5BC-D94A-8AAF-9D1BF5ECD44E}"/>
              </a:ext>
            </a:extLst>
          </p:cNvPr>
          <p:cNvCxnSpPr>
            <a:stCxn id="84" idx="4"/>
            <a:endCxn id="69" idx="1"/>
          </p:cNvCxnSpPr>
          <p:nvPr/>
        </p:nvCxnSpPr>
        <p:spPr>
          <a:xfrm>
            <a:off x="2574915" y="6016967"/>
            <a:ext cx="85868" cy="26008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55D0CA28-6597-7A4B-AFCE-337129578C10}"/>
              </a:ext>
            </a:extLst>
          </p:cNvPr>
          <p:cNvCxnSpPr>
            <a:stCxn id="84" idx="5"/>
          </p:cNvCxnSpPr>
          <p:nvPr/>
        </p:nvCxnSpPr>
        <p:spPr>
          <a:xfrm>
            <a:off x="2698103" y="5965941"/>
            <a:ext cx="431818" cy="292448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>
            <a:extLst>
              <a:ext uri="{FF2B5EF4-FFF2-40B4-BE49-F238E27FC236}">
                <a16:creationId xmlns:a16="http://schemas.microsoft.com/office/drawing/2014/main" id="{3AACEA04-1174-7544-B640-2FBA4AA17EFC}"/>
              </a:ext>
            </a:extLst>
          </p:cNvPr>
          <p:cNvSpPr/>
          <p:nvPr/>
        </p:nvSpPr>
        <p:spPr>
          <a:xfrm>
            <a:off x="2400702" y="5668540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3E82018A-B512-BD4C-908F-EA384B4B2179}"/>
              </a:ext>
            </a:extLst>
          </p:cNvPr>
          <p:cNvCxnSpPr>
            <a:stCxn id="84" idx="4"/>
            <a:endCxn id="70" idx="7"/>
          </p:cNvCxnSpPr>
          <p:nvPr/>
        </p:nvCxnSpPr>
        <p:spPr>
          <a:xfrm flipH="1">
            <a:off x="2419996" y="6016967"/>
            <a:ext cx="154919" cy="25564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Oval 85">
            <a:extLst>
              <a:ext uri="{FF2B5EF4-FFF2-40B4-BE49-F238E27FC236}">
                <a16:creationId xmlns:a16="http://schemas.microsoft.com/office/drawing/2014/main" id="{125BED57-91DD-BE40-88E2-C89AD772E539}"/>
              </a:ext>
            </a:extLst>
          </p:cNvPr>
          <p:cNvSpPr/>
          <p:nvPr/>
        </p:nvSpPr>
        <p:spPr>
          <a:xfrm>
            <a:off x="3167240" y="5111058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D2B8A9CB-2BB9-CA4E-9912-FAFA14F5320E}"/>
              </a:ext>
            </a:extLst>
          </p:cNvPr>
          <p:cNvSpPr/>
          <p:nvPr/>
        </p:nvSpPr>
        <p:spPr>
          <a:xfrm>
            <a:off x="2958184" y="3438610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BAF196E7-27AB-1340-944E-59CBE0526110}"/>
              </a:ext>
            </a:extLst>
          </p:cNvPr>
          <p:cNvCxnSpPr>
            <a:stCxn id="37" idx="3"/>
            <a:endCxn id="87" idx="7"/>
          </p:cNvCxnSpPr>
          <p:nvPr/>
        </p:nvCxnSpPr>
        <p:spPr>
          <a:xfrm flipH="1">
            <a:off x="3255585" y="3178529"/>
            <a:ext cx="102051" cy="311107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8A7784A7-E7F3-404C-8476-320D98648E31}"/>
              </a:ext>
            </a:extLst>
          </p:cNvPr>
          <p:cNvCxnSpPr>
            <a:stCxn id="34" idx="4"/>
            <a:endCxn id="9" idx="0"/>
          </p:cNvCxnSpPr>
          <p:nvPr/>
        </p:nvCxnSpPr>
        <p:spPr>
          <a:xfrm>
            <a:off x="2993027" y="4344519"/>
            <a:ext cx="139371" cy="20905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E55F512B-AF2B-9F48-9C40-8F66D4FE75E9}"/>
              </a:ext>
            </a:extLst>
          </p:cNvPr>
          <p:cNvCxnSpPr>
            <a:stCxn id="32" idx="4"/>
            <a:endCxn id="56" idx="7"/>
          </p:cNvCxnSpPr>
          <p:nvPr/>
        </p:nvCxnSpPr>
        <p:spPr>
          <a:xfrm flipH="1">
            <a:off x="3743382" y="4344519"/>
            <a:ext cx="225239" cy="26008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40169C34-98C8-664D-8899-B5F58317D5A7}"/>
              </a:ext>
            </a:extLst>
          </p:cNvPr>
          <p:cNvCxnSpPr>
            <a:stCxn id="31" idx="4"/>
            <a:endCxn id="54" idx="0"/>
          </p:cNvCxnSpPr>
          <p:nvPr/>
        </p:nvCxnSpPr>
        <p:spPr>
          <a:xfrm>
            <a:off x="4456418" y="4344519"/>
            <a:ext cx="139371" cy="20905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F128A7D2-D9FF-284A-9188-59C2ADA274CA}"/>
              </a:ext>
            </a:extLst>
          </p:cNvPr>
          <p:cNvCxnSpPr>
            <a:stCxn id="9" idx="3"/>
            <a:endCxn id="73" idx="7"/>
          </p:cNvCxnSpPr>
          <p:nvPr/>
        </p:nvCxnSpPr>
        <p:spPr>
          <a:xfrm flipH="1">
            <a:off x="2907159" y="4850976"/>
            <a:ext cx="102051" cy="311107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3C9C228C-02C6-C040-B17F-923929DA59D4}"/>
              </a:ext>
            </a:extLst>
          </p:cNvPr>
          <p:cNvCxnSpPr>
            <a:stCxn id="11" idx="5"/>
            <a:endCxn id="73" idx="1"/>
          </p:cNvCxnSpPr>
          <p:nvPr/>
        </p:nvCxnSpPr>
        <p:spPr>
          <a:xfrm>
            <a:off x="2279991" y="4850976"/>
            <a:ext cx="380793" cy="311107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6347F9B0-AA11-A54E-B3DD-21BA9665BBDB}"/>
              </a:ext>
            </a:extLst>
          </p:cNvPr>
          <p:cNvCxnSpPr>
            <a:stCxn id="86" idx="3"/>
            <a:endCxn id="53" idx="0"/>
          </p:cNvCxnSpPr>
          <p:nvPr/>
        </p:nvCxnSpPr>
        <p:spPr>
          <a:xfrm flipH="1">
            <a:off x="3132398" y="5408458"/>
            <a:ext cx="85868" cy="26008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8262F25C-4667-5B4B-A637-A7BA141E8CE8}"/>
              </a:ext>
            </a:extLst>
          </p:cNvPr>
          <p:cNvCxnSpPr>
            <a:stCxn id="56" idx="3"/>
            <a:endCxn id="86" idx="0"/>
          </p:cNvCxnSpPr>
          <p:nvPr/>
        </p:nvCxnSpPr>
        <p:spPr>
          <a:xfrm flipH="1">
            <a:off x="3341453" y="4850976"/>
            <a:ext cx="155554" cy="26008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6ACB247F-9080-0344-ACA4-C28412E8B963}"/>
              </a:ext>
            </a:extLst>
          </p:cNvPr>
          <p:cNvCxnSpPr>
            <a:stCxn id="33" idx="4"/>
            <a:endCxn id="86" idx="0"/>
          </p:cNvCxnSpPr>
          <p:nvPr/>
        </p:nvCxnSpPr>
        <p:spPr>
          <a:xfrm flipH="1">
            <a:off x="3341453" y="4344519"/>
            <a:ext cx="139371" cy="766538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14DAEEEF-0A9A-3A49-AA63-B1FFC6E8C408}"/>
              </a:ext>
            </a:extLst>
          </p:cNvPr>
          <p:cNvCxnSpPr>
            <a:stCxn id="86" idx="2"/>
            <a:endCxn id="73" idx="6"/>
          </p:cNvCxnSpPr>
          <p:nvPr/>
        </p:nvCxnSpPr>
        <p:spPr>
          <a:xfrm flipH="1">
            <a:off x="2958184" y="5285271"/>
            <a:ext cx="209056" cy="0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Oval 97">
            <a:extLst>
              <a:ext uri="{FF2B5EF4-FFF2-40B4-BE49-F238E27FC236}">
                <a16:creationId xmlns:a16="http://schemas.microsoft.com/office/drawing/2014/main" id="{637EF39B-E7E1-0047-B5AE-26FB07769AF0}"/>
              </a:ext>
            </a:extLst>
          </p:cNvPr>
          <p:cNvSpPr/>
          <p:nvPr/>
        </p:nvSpPr>
        <p:spPr>
          <a:xfrm>
            <a:off x="1703849" y="3996093"/>
            <a:ext cx="348426" cy="348427"/>
          </a:xfrm>
          <a:prstGeom prst="ellipse">
            <a:avLst/>
          </a:prstGeom>
          <a:solidFill>
            <a:srgbClr val="FFB1CE">
              <a:alpha val="74118"/>
            </a:srgb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41273141-420A-D249-A9F2-0B1FFCDDFD57}"/>
              </a:ext>
            </a:extLst>
          </p:cNvPr>
          <p:cNvSpPr/>
          <p:nvPr/>
        </p:nvSpPr>
        <p:spPr>
          <a:xfrm>
            <a:off x="1982590" y="3438610"/>
            <a:ext cx="348426" cy="348427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3EB33444-ADB5-4E47-8EA7-8A5DBF13DA75}"/>
              </a:ext>
            </a:extLst>
          </p:cNvPr>
          <p:cNvSpPr/>
          <p:nvPr/>
        </p:nvSpPr>
        <p:spPr>
          <a:xfrm>
            <a:off x="3515667" y="3438610"/>
            <a:ext cx="348426" cy="348427"/>
          </a:xfrm>
          <a:prstGeom prst="ellipse">
            <a:avLst/>
          </a:prstGeom>
          <a:solidFill>
            <a:srgbClr val="FFB1CE">
              <a:alpha val="74118"/>
            </a:srgb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BC6F134A-AF6D-3444-B733-DAA3F80D33A7}"/>
              </a:ext>
            </a:extLst>
          </p:cNvPr>
          <p:cNvSpPr/>
          <p:nvPr/>
        </p:nvSpPr>
        <p:spPr>
          <a:xfrm>
            <a:off x="3655037" y="5111058"/>
            <a:ext cx="348426" cy="348427"/>
          </a:xfrm>
          <a:prstGeom prst="ellipse">
            <a:avLst/>
          </a:prstGeom>
          <a:solidFill>
            <a:srgbClr val="FFB1CE">
              <a:alpha val="74118"/>
            </a:srgb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EBE38FD4-8A34-F546-87EE-4515CC88B8C9}"/>
              </a:ext>
            </a:extLst>
          </p:cNvPr>
          <p:cNvSpPr/>
          <p:nvPr/>
        </p:nvSpPr>
        <p:spPr>
          <a:xfrm>
            <a:off x="3445981" y="4553575"/>
            <a:ext cx="348426" cy="348427"/>
          </a:xfrm>
          <a:prstGeom prst="ellipse">
            <a:avLst/>
          </a:prstGeom>
          <a:solidFill>
            <a:srgbClr val="FFB1CE">
              <a:alpha val="74118"/>
            </a:srgb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2C668931-560D-B640-B912-EDDB6927C69E}"/>
              </a:ext>
            </a:extLst>
          </p:cNvPr>
          <p:cNvSpPr/>
          <p:nvPr/>
        </p:nvSpPr>
        <p:spPr>
          <a:xfrm>
            <a:off x="4212520" y="5111058"/>
            <a:ext cx="348426" cy="348427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0F3C9197-FA02-E149-875D-0035D8CAA36D}"/>
              </a:ext>
            </a:extLst>
          </p:cNvPr>
          <p:cNvSpPr/>
          <p:nvPr/>
        </p:nvSpPr>
        <p:spPr>
          <a:xfrm>
            <a:off x="1843220" y="5668540"/>
            <a:ext cx="348426" cy="348427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13231564-9A7A-B645-B648-DA25F8713D13}"/>
              </a:ext>
            </a:extLst>
          </p:cNvPr>
          <p:cNvSpPr/>
          <p:nvPr/>
        </p:nvSpPr>
        <p:spPr>
          <a:xfrm>
            <a:off x="2400702" y="5668540"/>
            <a:ext cx="348426" cy="348427"/>
          </a:xfrm>
          <a:prstGeom prst="ellipse">
            <a:avLst/>
          </a:prstGeom>
          <a:solidFill>
            <a:srgbClr val="FFDD78">
              <a:alpha val="87059"/>
            </a:srgb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3BAD760C-584C-0646-80E8-CFBBABFF2762}"/>
              </a:ext>
            </a:extLst>
          </p:cNvPr>
          <p:cNvSpPr/>
          <p:nvPr/>
        </p:nvSpPr>
        <p:spPr>
          <a:xfrm>
            <a:off x="3167240" y="5111058"/>
            <a:ext cx="348426" cy="348427"/>
          </a:xfrm>
          <a:prstGeom prst="ellipse">
            <a:avLst/>
          </a:prstGeom>
          <a:solidFill>
            <a:srgbClr val="FFDD78">
              <a:alpha val="87059"/>
            </a:srgb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444F2D63-197C-BB49-8136-F2863152E478}"/>
              </a:ext>
            </a:extLst>
          </p:cNvPr>
          <p:cNvSpPr/>
          <p:nvPr/>
        </p:nvSpPr>
        <p:spPr>
          <a:xfrm>
            <a:off x="2958184" y="3438610"/>
            <a:ext cx="348426" cy="348427"/>
          </a:xfrm>
          <a:prstGeom prst="ellipse">
            <a:avLst/>
          </a:prstGeom>
          <a:solidFill>
            <a:srgbClr val="FFB1CE">
              <a:alpha val="74118"/>
            </a:srgb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E4BD9127-7C06-E746-B66C-58E89567246E}"/>
              </a:ext>
            </a:extLst>
          </p:cNvPr>
          <p:cNvSpPr/>
          <p:nvPr/>
        </p:nvSpPr>
        <p:spPr>
          <a:xfrm>
            <a:off x="2958184" y="4553575"/>
            <a:ext cx="348426" cy="348427"/>
          </a:xfrm>
          <a:prstGeom prst="ellipse">
            <a:avLst/>
          </a:prstGeom>
          <a:solidFill>
            <a:srgbClr val="FFB1CE">
              <a:alpha val="74118"/>
            </a:srgb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A0251D67-817E-264F-BDC4-0240D7A89088}"/>
              </a:ext>
            </a:extLst>
          </p:cNvPr>
          <p:cNvSpPr/>
          <p:nvPr/>
        </p:nvSpPr>
        <p:spPr>
          <a:xfrm>
            <a:off x="1982590" y="4553575"/>
            <a:ext cx="348426" cy="348427"/>
          </a:xfrm>
          <a:prstGeom prst="ellipse">
            <a:avLst/>
          </a:prstGeom>
          <a:solidFill>
            <a:srgbClr val="FFB1CE">
              <a:alpha val="74118"/>
            </a:srgb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620D5F69-0BB7-2243-9F3D-99D1BFB0FAB4}"/>
              </a:ext>
            </a:extLst>
          </p:cNvPr>
          <p:cNvSpPr/>
          <p:nvPr/>
        </p:nvSpPr>
        <p:spPr>
          <a:xfrm>
            <a:off x="2261331" y="3996093"/>
            <a:ext cx="348426" cy="348427"/>
          </a:xfrm>
          <a:prstGeom prst="ellipse">
            <a:avLst/>
          </a:prstGeom>
          <a:solidFill>
            <a:srgbClr val="D1D1F0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9A2AEDC2-9CB9-0948-AEC0-0C75DAE08E4B}"/>
              </a:ext>
            </a:extLst>
          </p:cNvPr>
          <p:cNvSpPr/>
          <p:nvPr/>
        </p:nvSpPr>
        <p:spPr>
          <a:xfrm>
            <a:off x="3794408" y="3996093"/>
            <a:ext cx="348426" cy="348427"/>
          </a:xfrm>
          <a:prstGeom prst="ellipse">
            <a:avLst/>
          </a:prstGeom>
          <a:solidFill>
            <a:srgbClr val="FFB1CE">
              <a:alpha val="74118"/>
            </a:srgb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9EDD81B9-ED32-A94B-8FF7-CE2412FEB329}"/>
              </a:ext>
            </a:extLst>
          </p:cNvPr>
          <p:cNvSpPr/>
          <p:nvPr/>
        </p:nvSpPr>
        <p:spPr>
          <a:xfrm>
            <a:off x="2818814" y="3996093"/>
            <a:ext cx="348426" cy="348427"/>
          </a:xfrm>
          <a:prstGeom prst="ellipse">
            <a:avLst/>
          </a:prstGeom>
          <a:solidFill>
            <a:srgbClr val="FFB1CE">
              <a:alpha val="74118"/>
            </a:srgb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9A75E042-5467-F346-8438-D9E1E2E2F8B9}"/>
              </a:ext>
            </a:extLst>
          </p:cNvPr>
          <p:cNvSpPr/>
          <p:nvPr/>
        </p:nvSpPr>
        <p:spPr>
          <a:xfrm>
            <a:off x="4073149" y="3438610"/>
            <a:ext cx="348426" cy="348427"/>
          </a:xfrm>
          <a:prstGeom prst="ellipse">
            <a:avLst/>
          </a:prstGeom>
          <a:solidFill>
            <a:srgbClr val="D1D1F0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436C1A45-AE59-A34D-B43E-A23ED65A1426}"/>
              </a:ext>
            </a:extLst>
          </p:cNvPr>
          <p:cNvSpPr/>
          <p:nvPr/>
        </p:nvSpPr>
        <p:spPr>
          <a:xfrm>
            <a:off x="4909373" y="5668540"/>
            <a:ext cx="348426" cy="348427"/>
          </a:xfrm>
          <a:prstGeom prst="ellipse">
            <a:avLst/>
          </a:prstGeom>
          <a:solidFill>
            <a:srgbClr val="D1D1F0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04376310-E5A2-2A40-9933-902F7F6E68ED}"/>
              </a:ext>
            </a:extLst>
          </p:cNvPr>
          <p:cNvSpPr/>
          <p:nvPr/>
        </p:nvSpPr>
        <p:spPr>
          <a:xfrm>
            <a:off x="2958184" y="5668540"/>
            <a:ext cx="348426" cy="348427"/>
          </a:xfrm>
          <a:prstGeom prst="ellipse">
            <a:avLst/>
          </a:prstGeom>
          <a:solidFill>
            <a:srgbClr val="FFDD78">
              <a:alpha val="87059"/>
            </a:srgb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C93B5056-B9D3-234A-87E3-5267CAF9E36D}"/>
              </a:ext>
            </a:extLst>
          </p:cNvPr>
          <p:cNvSpPr/>
          <p:nvPr/>
        </p:nvSpPr>
        <p:spPr>
          <a:xfrm>
            <a:off x="4421575" y="4553575"/>
            <a:ext cx="348426" cy="348427"/>
          </a:xfrm>
          <a:prstGeom prst="ellipse">
            <a:avLst/>
          </a:prstGeom>
          <a:solidFill>
            <a:srgbClr val="D1D1F0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80A0D373-FD16-7E4A-9668-A9FFBACC973C}"/>
              </a:ext>
            </a:extLst>
          </p:cNvPr>
          <p:cNvSpPr/>
          <p:nvPr/>
        </p:nvSpPr>
        <p:spPr>
          <a:xfrm>
            <a:off x="3933778" y="4553575"/>
            <a:ext cx="348426" cy="348427"/>
          </a:xfrm>
          <a:prstGeom prst="ellipse">
            <a:avLst/>
          </a:prstGeom>
          <a:solidFill>
            <a:srgbClr val="D1D1F0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4E268EFA-E748-474C-B42A-DD760CED28CF}"/>
              </a:ext>
            </a:extLst>
          </p:cNvPr>
          <p:cNvSpPr/>
          <p:nvPr/>
        </p:nvSpPr>
        <p:spPr>
          <a:xfrm>
            <a:off x="3097555" y="6226022"/>
            <a:ext cx="348426" cy="348427"/>
          </a:xfrm>
          <a:prstGeom prst="ellipse">
            <a:avLst/>
          </a:prstGeom>
          <a:solidFill>
            <a:srgbClr val="FFDD78">
              <a:alpha val="87059"/>
            </a:srgb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38DE7679-978C-594C-AC90-B5ABB87909E7}"/>
              </a:ext>
            </a:extLst>
          </p:cNvPr>
          <p:cNvSpPr/>
          <p:nvPr/>
        </p:nvSpPr>
        <p:spPr>
          <a:xfrm>
            <a:off x="2609758" y="6226022"/>
            <a:ext cx="348426" cy="348427"/>
          </a:xfrm>
          <a:prstGeom prst="ellipse">
            <a:avLst/>
          </a:prstGeom>
          <a:solidFill>
            <a:srgbClr val="FFDD78">
              <a:alpha val="87059"/>
            </a:srgb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5106BC0F-EA3C-504A-A1D4-BBF0F80FCFF2}"/>
              </a:ext>
            </a:extLst>
          </p:cNvPr>
          <p:cNvSpPr/>
          <p:nvPr/>
        </p:nvSpPr>
        <p:spPr>
          <a:xfrm>
            <a:off x="1634164" y="6226022"/>
            <a:ext cx="348426" cy="348427"/>
          </a:xfrm>
          <a:prstGeom prst="ellipse">
            <a:avLst/>
          </a:prstGeom>
          <a:solidFill>
            <a:srgbClr val="D1D1F0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EE08AD43-A327-7847-AB04-5D68B37032D3}"/>
              </a:ext>
            </a:extLst>
          </p:cNvPr>
          <p:cNvSpPr/>
          <p:nvPr/>
        </p:nvSpPr>
        <p:spPr>
          <a:xfrm>
            <a:off x="2609758" y="5111058"/>
            <a:ext cx="348426" cy="348427"/>
          </a:xfrm>
          <a:prstGeom prst="ellipse">
            <a:avLst/>
          </a:prstGeom>
          <a:solidFill>
            <a:srgbClr val="FFDD78">
              <a:alpha val="87059"/>
            </a:srgbClr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AAD23C1A-015A-8449-A75F-916ECD82214A}"/>
              </a:ext>
            </a:extLst>
          </p:cNvPr>
          <p:cNvSpPr/>
          <p:nvPr/>
        </p:nvSpPr>
        <p:spPr>
          <a:xfrm>
            <a:off x="2121961" y="5111058"/>
            <a:ext cx="348426" cy="348427"/>
          </a:xfrm>
          <a:prstGeom prst="ellipse">
            <a:avLst/>
          </a:prstGeom>
          <a:solidFill>
            <a:srgbClr val="D1D1F0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5988E2ED-C604-4A42-9496-1EC1F1DF3062}"/>
              </a:ext>
            </a:extLst>
          </p:cNvPr>
          <p:cNvSpPr/>
          <p:nvPr/>
        </p:nvSpPr>
        <p:spPr>
          <a:xfrm>
            <a:off x="1634164" y="5111058"/>
            <a:ext cx="348426" cy="348427"/>
          </a:xfrm>
          <a:prstGeom prst="ellipse">
            <a:avLst/>
          </a:prstGeom>
          <a:solidFill>
            <a:srgbClr val="D1D1F0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DFFC3024-7B0D-E74F-B422-B8E69913962A}"/>
              </a:ext>
            </a:extLst>
          </p:cNvPr>
          <p:cNvSpPr/>
          <p:nvPr/>
        </p:nvSpPr>
        <p:spPr>
          <a:xfrm>
            <a:off x="2470387" y="4553575"/>
            <a:ext cx="348426" cy="348427"/>
          </a:xfrm>
          <a:prstGeom prst="ellipse">
            <a:avLst/>
          </a:prstGeom>
          <a:solidFill>
            <a:srgbClr val="D1D1F0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329CB2B8-ABC9-A34D-8AF1-10183B81DC79}"/>
              </a:ext>
            </a:extLst>
          </p:cNvPr>
          <p:cNvSpPr/>
          <p:nvPr/>
        </p:nvSpPr>
        <p:spPr>
          <a:xfrm>
            <a:off x="2470387" y="3438610"/>
            <a:ext cx="348426" cy="348427"/>
          </a:xfrm>
          <a:prstGeom prst="ellipse">
            <a:avLst/>
          </a:prstGeom>
          <a:solidFill>
            <a:srgbClr val="D1D1F0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44C70DB6-1972-4847-A3E9-4E429B4645A0}"/>
              </a:ext>
            </a:extLst>
          </p:cNvPr>
          <p:cNvSpPr/>
          <p:nvPr/>
        </p:nvSpPr>
        <p:spPr>
          <a:xfrm>
            <a:off x="4770002" y="3996093"/>
            <a:ext cx="348426" cy="348427"/>
          </a:xfrm>
          <a:prstGeom prst="ellipse">
            <a:avLst/>
          </a:prstGeom>
          <a:solidFill>
            <a:srgbClr val="D1D1F0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677A5EC4-F225-EF46-B2F2-01A75B74F2E9}"/>
              </a:ext>
            </a:extLst>
          </p:cNvPr>
          <p:cNvSpPr/>
          <p:nvPr/>
        </p:nvSpPr>
        <p:spPr>
          <a:xfrm>
            <a:off x="4282205" y="3996093"/>
            <a:ext cx="348426" cy="348427"/>
          </a:xfrm>
          <a:prstGeom prst="ellipse">
            <a:avLst/>
          </a:prstGeom>
          <a:solidFill>
            <a:srgbClr val="D1D1F0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90AE402D-EC49-6249-BD80-A3DFCC9AC68B}"/>
              </a:ext>
            </a:extLst>
          </p:cNvPr>
          <p:cNvSpPr/>
          <p:nvPr/>
        </p:nvSpPr>
        <p:spPr>
          <a:xfrm>
            <a:off x="4282205" y="2881128"/>
            <a:ext cx="348426" cy="348427"/>
          </a:xfrm>
          <a:prstGeom prst="ellipse">
            <a:avLst/>
          </a:prstGeom>
          <a:solidFill>
            <a:srgbClr val="D1D1F0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2BAEC578-6D56-854A-8859-4E6857779E08}"/>
              </a:ext>
            </a:extLst>
          </p:cNvPr>
          <p:cNvSpPr/>
          <p:nvPr/>
        </p:nvSpPr>
        <p:spPr>
          <a:xfrm>
            <a:off x="1011533" y="4553574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3FF16C10-8BC6-8947-8E4B-776B0A6E9B83}"/>
              </a:ext>
            </a:extLst>
          </p:cNvPr>
          <p:cNvSpPr/>
          <p:nvPr/>
        </p:nvSpPr>
        <p:spPr>
          <a:xfrm>
            <a:off x="1155698" y="6228045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01221C2D-EA0A-E744-AB56-A9FBB31924B0}"/>
              </a:ext>
            </a:extLst>
          </p:cNvPr>
          <p:cNvSpPr/>
          <p:nvPr/>
        </p:nvSpPr>
        <p:spPr>
          <a:xfrm>
            <a:off x="2116060" y="6226021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2774EEF-CEC4-E448-AE7E-08A17679D1E8}"/>
              </a:ext>
            </a:extLst>
          </p:cNvPr>
          <p:cNvSpPr/>
          <p:nvPr/>
        </p:nvSpPr>
        <p:spPr>
          <a:xfrm>
            <a:off x="3448250" y="5668539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C5D3EFCF-A67A-434D-80B2-D0F196D7EAE5}"/>
              </a:ext>
            </a:extLst>
          </p:cNvPr>
          <p:cNvSpPr/>
          <p:nvPr/>
        </p:nvSpPr>
        <p:spPr>
          <a:xfrm>
            <a:off x="4424052" y="5659889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4E8E3A50-9EC5-6E40-B5BD-AE07F0975566}"/>
              </a:ext>
            </a:extLst>
          </p:cNvPr>
          <p:cNvSpPr/>
          <p:nvPr/>
        </p:nvSpPr>
        <p:spPr>
          <a:xfrm>
            <a:off x="3938316" y="5668538"/>
            <a:ext cx="348426" cy="348427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0" animBg="1"/>
      <p:bldP spid="137" grpId="0" animBg="1"/>
      <p:bldP spid="138" grpId="0" animBg="1"/>
      <p:bldP spid="139" grpId="0" animBg="1"/>
      <p:bldP spid="140" grpId="0" animBg="1"/>
      <p:bldP spid="141" grpId="0" animBg="1"/>
      <p:bldP spid="110" grpId="0" animBg="1"/>
      <p:bldP spid="21" grpId="0"/>
      <p:bldP spid="13" grpId="0" animBg="1"/>
      <p:bldP spid="50" grpId="0" animBg="1"/>
      <p:bldP spid="51" grpId="0" animBg="1"/>
      <p:bldP spid="52" grpId="0" animBg="1"/>
      <p:bldP spid="70" grpId="0" animBg="1"/>
      <p:bldP spid="72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2" grpId="0" animBg="1"/>
      <p:bldP spid="123" grpId="0" animBg="1"/>
      <p:bldP spid="124" grpId="0" animBg="1"/>
      <p:bldP spid="125" grpId="0" animBg="1"/>
      <p:bldP spid="126" grpId="0" animBg="1"/>
      <p:bldP spid="127" grpId="0" animBg="1"/>
      <p:bldP spid="128" grpId="0" animBg="1"/>
      <p:bldP spid="12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I perform a random walk on a graph, following the arcs out of a node </a:t>
            </a:r>
            <a:r>
              <a:rPr lang="en-US" b="1" i="1" dirty="0"/>
              <a:t>uniformly at random</a:t>
            </a:r>
            <a:r>
              <a:rPr lang="en-US" dirty="0"/>
              <a:t>. In the infinite limit, what fraction of time do I spend at each node? </a:t>
            </a:r>
          </a:p>
          <a:p>
            <a:pPr lvl="1"/>
            <a:r>
              <a:rPr lang="en-US" dirty="0"/>
              <a:t>Consider these two examples: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BBA2E-7FD9-46B8-A226-C36B49A97BFD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5" name="Oval 4"/>
          <p:cNvSpPr>
            <a:spLocks noChangeAspect="1"/>
          </p:cNvSpPr>
          <p:nvPr/>
        </p:nvSpPr>
        <p:spPr>
          <a:xfrm>
            <a:off x="1219197" y="3886197"/>
            <a:ext cx="411473" cy="411473"/>
          </a:xfrm>
          <a:prstGeom prst="ellipse">
            <a:avLst/>
          </a:prstGeom>
          <a:solidFill>
            <a:srgbClr val="FF0000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1752597" y="4876797"/>
            <a:ext cx="411473" cy="411473"/>
          </a:xfrm>
          <a:prstGeom prst="ellipse">
            <a:avLst/>
          </a:prstGeom>
          <a:solidFill>
            <a:srgbClr val="FF0000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609597" y="4876797"/>
            <a:ext cx="411473" cy="411473"/>
          </a:xfrm>
          <a:prstGeom prst="ellipse">
            <a:avLst/>
          </a:prstGeom>
          <a:solidFill>
            <a:srgbClr val="FF0000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9" name="Straight Connector 8"/>
          <p:cNvCxnSpPr>
            <a:stCxn id="5" idx="3"/>
            <a:endCxn id="7" idx="7"/>
          </p:cNvCxnSpPr>
          <p:nvPr/>
        </p:nvCxnSpPr>
        <p:spPr>
          <a:xfrm flipH="1">
            <a:off x="960811" y="4237411"/>
            <a:ext cx="318645" cy="69964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6" idx="2"/>
            <a:endCxn id="7" idx="6"/>
          </p:cNvCxnSpPr>
          <p:nvPr/>
        </p:nvCxnSpPr>
        <p:spPr>
          <a:xfrm flipH="1">
            <a:off x="1021070" y="5082534"/>
            <a:ext cx="731527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5" idx="5"/>
            <a:endCxn id="6" idx="1"/>
          </p:cNvCxnSpPr>
          <p:nvPr/>
        </p:nvCxnSpPr>
        <p:spPr>
          <a:xfrm>
            <a:off x="1570411" y="4237411"/>
            <a:ext cx="242445" cy="69964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>
            <a:spLocks noChangeAspect="1"/>
          </p:cNvSpPr>
          <p:nvPr/>
        </p:nvSpPr>
        <p:spPr>
          <a:xfrm>
            <a:off x="5029197" y="3886197"/>
            <a:ext cx="411473" cy="411473"/>
          </a:xfrm>
          <a:prstGeom prst="ellipse">
            <a:avLst/>
          </a:prstGeom>
          <a:solidFill>
            <a:srgbClr val="FF0000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8" name="Oval 17"/>
          <p:cNvSpPr>
            <a:spLocks noChangeAspect="1"/>
          </p:cNvSpPr>
          <p:nvPr/>
        </p:nvSpPr>
        <p:spPr>
          <a:xfrm>
            <a:off x="5562597" y="4876797"/>
            <a:ext cx="411473" cy="411473"/>
          </a:xfrm>
          <a:prstGeom prst="ellipse">
            <a:avLst/>
          </a:prstGeom>
          <a:solidFill>
            <a:srgbClr val="FF0000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19" name="Oval 18"/>
          <p:cNvSpPr>
            <a:spLocks noChangeAspect="1"/>
          </p:cNvSpPr>
          <p:nvPr/>
        </p:nvSpPr>
        <p:spPr>
          <a:xfrm>
            <a:off x="4419597" y="4876797"/>
            <a:ext cx="411473" cy="411473"/>
          </a:xfrm>
          <a:prstGeom prst="ellipse">
            <a:avLst/>
          </a:prstGeom>
          <a:solidFill>
            <a:srgbClr val="FF0000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20" name="Straight Connector 19"/>
          <p:cNvCxnSpPr>
            <a:stCxn id="17" idx="3"/>
            <a:endCxn id="19" idx="7"/>
          </p:cNvCxnSpPr>
          <p:nvPr/>
        </p:nvCxnSpPr>
        <p:spPr>
          <a:xfrm flipH="1">
            <a:off x="4770811" y="4237411"/>
            <a:ext cx="318645" cy="69964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7" idx="5"/>
            <a:endCxn id="18" idx="1"/>
          </p:cNvCxnSpPr>
          <p:nvPr/>
        </p:nvCxnSpPr>
        <p:spPr>
          <a:xfrm>
            <a:off x="5380411" y="4237411"/>
            <a:ext cx="242445" cy="69964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/>
          <p:cNvCxnSpPr>
            <a:stCxn id="19" idx="4"/>
            <a:endCxn id="18" idx="4"/>
          </p:cNvCxnSpPr>
          <p:nvPr/>
        </p:nvCxnSpPr>
        <p:spPr>
          <a:xfrm rot="16200000" flipH="1">
            <a:off x="5196834" y="4716770"/>
            <a:ext cx="12700" cy="1143000"/>
          </a:xfrm>
          <a:prstGeom prst="curvedConnector3">
            <a:avLst>
              <a:gd name="adj1" fmla="val 1800000"/>
            </a:avLst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urved Connector 26"/>
          <p:cNvCxnSpPr>
            <a:stCxn id="19" idx="6"/>
            <a:endCxn id="18" idx="2"/>
          </p:cNvCxnSpPr>
          <p:nvPr/>
        </p:nvCxnSpPr>
        <p:spPr>
          <a:xfrm>
            <a:off x="4831070" y="5082534"/>
            <a:ext cx="731527" cy="12700"/>
          </a:xfrm>
          <a:prstGeom prst="curvedConnector3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5605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Markov Chain Monte Carlo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MCMC (Markov chain Monte Carlo) is a family of randomized algorithms for approximating some quantity of interest over a very large state space</a:t>
            </a:r>
          </a:p>
          <a:p>
            <a:pPr lvl="1"/>
            <a:r>
              <a:rPr lang="en-US" dirty="0"/>
              <a:t>Markov chain = a sequence of randomly chosen states (“random walk”), where each state is chosen conditioned on the previous state</a:t>
            </a:r>
          </a:p>
          <a:p>
            <a:pPr lvl="1"/>
            <a:r>
              <a:rPr lang="en-US" dirty="0"/>
              <a:t>Monte Carlo = a very expensive city in Monaco with a famous casino</a:t>
            </a:r>
          </a:p>
          <a:p>
            <a:pPr lvl="1"/>
            <a:r>
              <a:rPr lang="en-US" dirty="0"/>
              <a:t>Monte Carlo = an algorithm (usually based on sampling) that has some probability of producing an incorrect answer</a:t>
            </a:r>
          </a:p>
          <a:p>
            <a:r>
              <a:rPr lang="en-US" dirty="0"/>
              <a:t>MCMC = wander around for a bit, average what you see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BBA2E-7FD9-46B8-A226-C36B49A97BFD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541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Gibbs sampling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particular kind of MCMC</a:t>
            </a:r>
          </a:p>
          <a:p>
            <a:pPr lvl="1"/>
            <a:r>
              <a:rPr lang="en-US" dirty="0"/>
              <a:t>States are complete assignments to all variables</a:t>
            </a:r>
          </a:p>
          <a:p>
            <a:pPr lvl="2"/>
            <a:r>
              <a:rPr lang="en-US" dirty="0"/>
              <a:t>(Cf local search: closely related to simulated annealing!)</a:t>
            </a:r>
          </a:p>
          <a:p>
            <a:pPr lvl="1"/>
            <a:r>
              <a:rPr lang="en-US" dirty="0"/>
              <a:t>Evidence variables remain fixed, other variables change</a:t>
            </a:r>
          </a:p>
          <a:p>
            <a:pPr lvl="1"/>
            <a:r>
              <a:rPr lang="en-US" dirty="0"/>
              <a:t>To generate the next state, pick a variable and sample a value for it conditioned on all the other variables:   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i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’ ~ P</a:t>
            </a:r>
            <a:r>
              <a:rPr lang="en-US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i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| 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baseline="-25000" dirty="0">
                <a:solidFill>
                  <a:srgbClr val="CC00CC"/>
                </a:solidFill>
                <a:sym typeface="Symbol"/>
              </a:rPr>
              <a:t>1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,..,x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i-</a:t>
            </a:r>
            <a:r>
              <a:rPr lang="en-US" baseline="-25000" dirty="0">
                <a:solidFill>
                  <a:srgbClr val="CC00CC"/>
                </a:solidFill>
                <a:sym typeface="Symbol"/>
              </a:rPr>
              <a:t>1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,x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i+</a:t>
            </a:r>
            <a:r>
              <a:rPr lang="en-US" baseline="-25000" dirty="0">
                <a:solidFill>
                  <a:srgbClr val="CC00CC"/>
                </a:solidFill>
                <a:sym typeface="Symbol"/>
              </a:rPr>
              <a:t>1</a:t>
            </a:r>
            <a:r>
              <a:rPr lang="en-US" dirty="0">
                <a:solidFill>
                  <a:srgbClr val="CC00CC"/>
                </a:solidFill>
                <a:sym typeface="Symbol"/>
              </a:rPr>
              <a:t>,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..,x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n</a:t>
            </a:r>
            <a:r>
              <a:rPr lang="en-US" dirty="0">
                <a:solidFill>
                  <a:srgbClr val="CC00CC"/>
                </a:solidFill>
                <a:sym typeface="Symbol"/>
              </a:rPr>
              <a:t>)</a:t>
            </a:r>
          </a:p>
          <a:p>
            <a:pPr lvl="2"/>
            <a:r>
              <a:rPr lang="en-US" dirty="0">
                <a:solidFill>
                  <a:srgbClr val="000000"/>
                </a:solidFill>
                <a:sym typeface="Symbol"/>
              </a:rPr>
              <a:t>Will tend to move towards states of higher probability, but can go down too</a:t>
            </a:r>
          </a:p>
          <a:p>
            <a:pPr lvl="2"/>
            <a:r>
              <a:rPr lang="en-US" dirty="0">
                <a:solidFill>
                  <a:srgbClr val="000000"/>
                </a:solidFill>
                <a:sym typeface="Symbol"/>
              </a:rPr>
              <a:t>In a Bayes net, 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P</a:t>
            </a:r>
            <a:r>
              <a:rPr lang="en-US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i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| 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baseline="-25000" dirty="0">
                <a:solidFill>
                  <a:srgbClr val="CC00CC"/>
                </a:solidFill>
                <a:sym typeface="Symbol"/>
              </a:rPr>
              <a:t>1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,..,x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i-</a:t>
            </a:r>
            <a:r>
              <a:rPr lang="en-US" baseline="-25000" dirty="0">
                <a:solidFill>
                  <a:srgbClr val="CC00CC"/>
                </a:solidFill>
                <a:sym typeface="Symbol"/>
              </a:rPr>
              <a:t>1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,x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i+</a:t>
            </a:r>
            <a:r>
              <a:rPr lang="en-US" baseline="-25000" dirty="0">
                <a:solidFill>
                  <a:srgbClr val="CC00CC"/>
                </a:solidFill>
                <a:sym typeface="Symbol"/>
              </a:rPr>
              <a:t>1</a:t>
            </a:r>
            <a:r>
              <a:rPr lang="en-US" dirty="0">
                <a:solidFill>
                  <a:srgbClr val="CC00CC"/>
                </a:solidFill>
                <a:sym typeface="Symbol"/>
              </a:rPr>
              <a:t>,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..,x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n</a:t>
            </a:r>
            <a:r>
              <a:rPr lang="en-US" dirty="0">
                <a:solidFill>
                  <a:srgbClr val="CC00CC"/>
                </a:solidFill>
                <a:sym typeface="Symbol"/>
              </a:rPr>
              <a:t>) = 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 P</a:t>
            </a:r>
            <a:r>
              <a:rPr lang="en-US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i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| </a:t>
            </a:r>
            <a:r>
              <a:rPr lang="en-US" i="1" dirty="0" err="1">
                <a:solidFill>
                  <a:srgbClr val="CC00CC"/>
                </a:solidFill>
                <a:sym typeface="Symbol"/>
              </a:rPr>
              <a:t>markov_blanket</a:t>
            </a:r>
            <a:r>
              <a:rPr lang="en-US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i</a:t>
            </a:r>
            <a:r>
              <a:rPr lang="en-US" dirty="0">
                <a:solidFill>
                  <a:srgbClr val="CC00CC"/>
                </a:solidFill>
                <a:sym typeface="Symbol"/>
              </a:rPr>
              <a:t>))</a:t>
            </a:r>
            <a:endParaRPr lang="en-US" dirty="0">
              <a:solidFill>
                <a:srgbClr val="000000"/>
              </a:solidFill>
              <a:sym typeface="Symbol"/>
            </a:endParaRPr>
          </a:p>
          <a:p>
            <a:r>
              <a:rPr lang="en-US" dirty="0">
                <a:solidFill>
                  <a:srgbClr val="000090"/>
                </a:solidFill>
                <a:sym typeface="Symbol"/>
              </a:rPr>
              <a:t>Theorem: Gibbs sampling is consistent*</a:t>
            </a:r>
          </a:p>
          <a:p>
            <a:r>
              <a:rPr lang="en-US" sz="800" dirty="0">
                <a:solidFill>
                  <a:srgbClr val="000090"/>
                </a:solidFill>
                <a:sym typeface="Symbol"/>
              </a:rPr>
              <a:t>Provided all Gibbs distributions are bounded away from 0 and 1 and variable selection is fair</a:t>
            </a:r>
            <a:endParaRPr lang="en-US" sz="800" dirty="0">
              <a:solidFill>
                <a:srgbClr val="000090"/>
              </a:solidFill>
            </a:endParaRPr>
          </a:p>
          <a:p>
            <a:pPr lvl="2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BBA2E-7FD9-46B8-A226-C36B49A97BFD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268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MCMC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43800" y="1397001"/>
            <a:ext cx="4241800" cy="472916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Samples soon begin to reflect all the evidence in the network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Eventually they are being drawn from the true posterior!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BBA2E-7FD9-46B8-A226-C36B49A97BFD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371600" y="26670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743200" y="32766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209800" y="32766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676400" y="32766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143000" y="32766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09600" y="3276600"/>
            <a:ext cx="381000" cy="381000"/>
          </a:xfrm>
          <a:prstGeom prst="ellipse">
            <a:avLst/>
          </a:prstGeom>
          <a:solidFill>
            <a:srgbClr val="3366FF"/>
          </a:solidFill>
          <a:ln w="381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209800" y="20574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676400" y="20574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143000" y="2057400"/>
            <a:ext cx="381000" cy="381000"/>
          </a:xfrm>
          <a:prstGeom prst="ellipse">
            <a:avLst/>
          </a:prstGeom>
          <a:solidFill>
            <a:srgbClr val="3366FF"/>
          </a:solidFill>
          <a:ln w="381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13" idx="4"/>
            <a:endCxn id="5" idx="1"/>
          </p:cNvCxnSpPr>
          <p:nvPr/>
        </p:nvCxnSpPr>
        <p:spPr>
          <a:xfrm>
            <a:off x="1333500" y="2438400"/>
            <a:ext cx="93896" cy="28439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2" idx="4"/>
            <a:endCxn id="5" idx="0"/>
          </p:cNvCxnSpPr>
          <p:nvPr/>
        </p:nvCxnSpPr>
        <p:spPr>
          <a:xfrm flipH="1">
            <a:off x="1562100" y="2438400"/>
            <a:ext cx="304800" cy="228600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1" idx="3"/>
            <a:endCxn id="22" idx="0"/>
          </p:cNvCxnSpPr>
          <p:nvPr/>
        </p:nvCxnSpPr>
        <p:spPr>
          <a:xfrm flipH="1">
            <a:off x="2171700" y="2382604"/>
            <a:ext cx="93896" cy="28439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5" idx="3"/>
            <a:endCxn id="10" idx="7"/>
          </p:cNvCxnSpPr>
          <p:nvPr/>
        </p:nvCxnSpPr>
        <p:spPr>
          <a:xfrm flipH="1">
            <a:off x="934804" y="2992204"/>
            <a:ext cx="492592" cy="34019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3"/>
            <a:endCxn id="9" idx="7"/>
          </p:cNvCxnSpPr>
          <p:nvPr/>
        </p:nvCxnSpPr>
        <p:spPr>
          <a:xfrm>
            <a:off x="1427396" y="2992204"/>
            <a:ext cx="40808" cy="34019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5" idx="4"/>
            <a:endCxn id="8" idx="0"/>
          </p:cNvCxnSpPr>
          <p:nvPr/>
        </p:nvCxnSpPr>
        <p:spPr>
          <a:xfrm>
            <a:off x="1562100" y="3048000"/>
            <a:ext cx="304800" cy="228600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22" idx="4"/>
            <a:endCxn id="7" idx="1"/>
          </p:cNvCxnSpPr>
          <p:nvPr/>
        </p:nvCxnSpPr>
        <p:spPr>
          <a:xfrm>
            <a:off x="2171700" y="3048000"/>
            <a:ext cx="93896" cy="28439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22" idx="5"/>
          </p:cNvCxnSpPr>
          <p:nvPr/>
        </p:nvCxnSpPr>
        <p:spPr>
          <a:xfrm>
            <a:off x="2306404" y="2992204"/>
            <a:ext cx="472188" cy="319788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1981200" y="26670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/>
          <p:cNvCxnSpPr>
            <a:stCxn id="22" idx="4"/>
            <a:endCxn id="8" idx="7"/>
          </p:cNvCxnSpPr>
          <p:nvPr/>
        </p:nvCxnSpPr>
        <p:spPr>
          <a:xfrm flipH="1">
            <a:off x="2001604" y="3048000"/>
            <a:ext cx="170096" cy="28439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3352800" y="20574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4724400" y="26670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191000" y="26670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3657600" y="26670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124200" y="2667000"/>
            <a:ext cx="381000" cy="381000"/>
          </a:xfrm>
          <a:prstGeom prst="ellipse">
            <a:avLst/>
          </a:prstGeom>
          <a:solidFill>
            <a:srgbClr val="3366FF"/>
          </a:solidFill>
          <a:ln w="381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2590800" y="26670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4191000" y="14478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3657600" y="1447800"/>
            <a:ext cx="381000" cy="381000"/>
          </a:xfrm>
          <a:prstGeom prst="ellipse">
            <a:avLst/>
          </a:prstGeom>
          <a:solidFill>
            <a:srgbClr val="3366FF"/>
          </a:solidFill>
          <a:ln w="381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3124200" y="1447800"/>
            <a:ext cx="381000" cy="381000"/>
          </a:xfrm>
          <a:prstGeom prst="ellipse">
            <a:avLst/>
          </a:prstGeom>
          <a:solidFill>
            <a:srgbClr val="3366FF"/>
          </a:solidFill>
          <a:ln w="381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/>
          <p:cNvCxnSpPr>
            <a:stCxn id="32" idx="4"/>
            <a:endCxn id="24" idx="1"/>
          </p:cNvCxnSpPr>
          <p:nvPr/>
        </p:nvCxnSpPr>
        <p:spPr>
          <a:xfrm>
            <a:off x="3314700" y="1828800"/>
            <a:ext cx="93896" cy="28439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31" idx="4"/>
            <a:endCxn id="24" idx="0"/>
          </p:cNvCxnSpPr>
          <p:nvPr/>
        </p:nvCxnSpPr>
        <p:spPr>
          <a:xfrm flipH="1">
            <a:off x="3543300" y="1828800"/>
            <a:ext cx="304800" cy="228600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30" idx="3"/>
            <a:endCxn id="41" idx="0"/>
          </p:cNvCxnSpPr>
          <p:nvPr/>
        </p:nvCxnSpPr>
        <p:spPr>
          <a:xfrm flipH="1">
            <a:off x="4152900" y="1773004"/>
            <a:ext cx="93896" cy="28439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4" idx="3"/>
            <a:endCxn id="29" idx="7"/>
          </p:cNvCxnSpPr>
          <p:nvPr/>
        </p:nvCxnSpPr>
        <p:spPr>
          <a:xfrm flipH="1">
            <a:off x="2916004" y="2382604"/>
            <a:ext cx="492592" cy="34019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24" idx="3"/>
            <a:endCxn id="28" idx="7"/>
          </p:cNvCxnSpPr>
          <p:nvPr/>
        </p:nvCxnSpPr>
        <p:spPr>
          <a:xfrm>
            <a:off x="3408596" y="2382604"/>
            <a:ext cx="40808" cy="34019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24" idx="4"/>
            <a:endCxn id="27" idx="0"/>
          </p:cNvCxnSpPr>
          <p:nvPr/>
        </p:nvCxnSpPr>
        <p:spPr>
          <a:xfrm>
            <a:off x="3543300" y="2438400"/>
            <a:ext cx="304800" cy="228600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41" idx="4"/>
            <a:endCxn id="26" idx="1"/>
          </p:cNvCxnSpPr>
          <p:nvPr/>
        </p:nvCxnSpPr>
        <p:spPr>
          <a:xfrm>
            <a:off x="4152900" y="2438400"/>
            <a:ext cx="93896" cy="28439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41" idx="5"/>
          </p:cNvCxnSpPr>
          <p:nvPr/>
        </p:nvCxnSpPr>
        <p:spPr>
          <a:xfrm>
            <a:off x="4287604" y="2382604"/>
            <a:ext cx="472188" cy="319788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>
          <a:xfrm>
            <a:off x="3962400" y="20574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Arrow Connector 41"/>
          <p:cNvCxnSpPr>
            <a:stCxn id="41" idx="4"/>
            <a:endCxn id="27" idx="7"/>
          </p:cNvCxnSpPr>
          <p:nvPr/>
        </p:nvCxnSpPr>
        <p:spPr>
          <a:xfrm flipH="1">
            <a:off x="3982804" y="2438400"/>
            <a:ext cx="170096" cy="28439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Oval 42"/>
          <p:cNvSpPr/>
          <p:nvPr/>
        </p:nvSpPr>
        <p:spPr>
          <a:xfrm>
            <a:off x="3505200" y="38862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4876800" y="44958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4343400" y="4495800"/>
            <a:ext cx="381000" cy="381000"/>
          </a:xfrm>
          <a:prstGeom prst="ellipse">
            <a:avLst/>
          </a:prstGeom>
          <a:solidFill>
            <a:srgbClr val="3366FF"/>
          </a:solidFill>
          <a:ln w="381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3810000" y="4495800"/>
            <a:ext cx="381000" cy="381000"/>
          </a:xfrm>
          <a:prstGeom prst="ellipse">
            <a:avLst/>
          </a:prstGeom>
          <a:solidFill>
            <a:srgbClr val="3366FF"/>
          </a:solidFill>
          <a:ln w="381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3276600" y="4495800"/>
            <a:ext cx="381000" cy="381000"/>
          </a:xfrm>
          <a:prstGeom prst="ellipse">
            <a:avLst/>
          </a:prstGeom>
          <a:solidFill>
            <a:srgbClr val="3366FF"/>
          </a:solidFill>
          <a:ln w="381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2743200" y="44958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4343400" y="32766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3810000" y="32766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3276600" y="32766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Arrow Connector 51"/>
          <p:cNvCxnSpPr>
            <a:stCxn id="51" idx="4"/>
            <a:endCxn id="43" idx="1"/>
          </p:cNvCxnSpPr>
          <p:nvPr/>
        </p:nvCxnSpPr>
        <p:spPr>
          <a:xfrm>
            <a:off x="3467100" y="3657600"/>
            <a:ext cx="93896" cy="28439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50" idx="4"/>
            <a:endCxn id="43" idx="0"/>
          </p:cNvCxnSpPr>
          <p:nvPr/>
        </p:nvCxnSpPr>
        <p:spPr>
          <a:xfrm flipH="1">
            <a:off x="3695700" y="3657600"/>
            <a:ext cx="304800" cy="228600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49" idx="3"/>
            <a:endCxn id="60" idx="0"/>
          </p:cNvCxnSpPr>
          <p:nvPr/>
        </p:nvCxnSpPr>
        <p:spPr>
          <a:xfrm flipH="1">
            <a:off x="4305300" y="3601804"/>
            <a:ext cx="93896" cy="28439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43" idx="3"/>
            <a:endCxn id="48" idx="7"/>
          </p:cNvCxnSpPr>
          <p:nvPr/>
        </p:nvCxnSpPr>
        <p:spPr>
          <a:xfrm flipH="1">
            <a:off x="3068404" y="4211404"/>
            <a:ext cx="492592" cy="34019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43" idx="3"/>
            <a:endCxn id="47" idx="7"/>
          </p:cNvCxnSpPr>
          <p:nvPr/>
        </p:nvCxnSpPr>
        <p:spPr>
          <a:xfrm>
            <a:off x="3560996" y="4211404"/>
            <a:ext cx="40808" cy="34019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43" idx="4"/>
            <a:endCxn id="46" idx="0"/>
          </p:cNvCxnSpPr>
          <p:nvPr/>
        </p:nvCxnSpPr>
        <p:spPr>
          <a:xfrm>
            <a:off x="3695700" y="4267200"/>
            <a:ext cx="304800" cy="228600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60" idx="4"/>
            <a:endCxn id="45" idx="1"/>
          </p:cNvCxnSpPr>
          <p:nvPr/>
        </p:nvCxnSpPr>
        <p:spPr>
          <a:xfrm>
            <a:off x="4305300" y="4267200"/>
            <a:ext cx="93896" cy="28439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60" idx="5"/>
          </p:cNvCxnSpPr>
          <p:nvPr/>
        </p:nvCxnSpPr>
        <p:spPr>
          <a:xfrm>
            <a:off x="4440004" y="4211404"/>
            <a:ext cx="472188" cy="319788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Oval 59"/>
          <p:cNvSpPr/>
          <p:nvPr/>
        </p:nvSpPr>
        <p:spPr>
          <a:xfrm>
            <a:off x="4114800" y="38862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Arrow Connector 60"/>
          <p:cNvCxnSpPr>
            <a:stCxn id="60" idx="4"/>
            <a:endCxn id="46" idx="7"/>
          </p:cNvCxnSpPr>
          <p:nvPr/>
        </p:nvCxnSpPr>
        <p:spPr>
          <a:xfrm flipH="1">
            <a:off x="4135204" y="4267200"/>
            <a:ext cx="170096" cy="28439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Oval 61"/>
          <p:cNvSpPr/>
          <p:nvPr/>
        </p:nvSpPr>
        <p:spPr>
          <a:xfrm>
            <a:off x="1524000" y="44958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2895600" y="51054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2362200" y="51054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1828800" y="5105400"/>
            <a:ext cx="381000" cy="381000"/>
          </a:xfrm>
          <a:prstGeom prst="ellipse">
            <a:avLst/>
          </a:prstGeom>
          <a:solidFill>
            <a:srgbClr val="3366FF"/>
          </a:solidFill>
          <a:ln w="381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1295400" y="51054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762000" y="5105400"/>
            <a:ext cx="381000" cy="381000"/>
          </a:xfrm>
          <a:prstGeom prst="ellipse">
            <a:avLst/>
          </a:prstGeom>
          <a:solidFill>
            <a:srgbClr val="3366FF"/>
          </a:solidFill>
          <a:ln w="381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2362200" y="38862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1828800" y="38862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1295400" y="38862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Arrow Connector 70"/>
          <p:cNvCxnSpPr>
            <a:stCxn id="70" idx="4"/>
            <a:endCxn id="62" idx="1"/>
          </p:cNvCxnSpPr>
          <p:nvPr/>
        </p:nvCxnSpPr>
        <p:spPr>
          <a:xfrm>
            <a:off x="1485900" y="4267200"/>
            <a:ext cx="93896" cy="28439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69" idx="4"/>
            <a:endCxn id="62" idx="0"/>
          </p:cNvCxnSpPr>
          <p:nvPr/>
        </p:nvCxnSpPr>
        <p:spPr>
          <a:xfrm flipH="1">
            <a:off x="1714500" y="4267200"/>
            <a:ext cx="304800" cy="228600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68" idx="3"/>
            <a:endCxn id="79" idx="0"/>
          </p:cNvCxnSpPr>
          <p:nvPr/>
        </p:nvCxnSpPr>
        <p:spPr>
          <a:xfrm flipH="1">
            <a:off x="2324100" y="4211404"/>
            <a:ext cx="93896" cy="28439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stCxn id="62" idx="3"/>
            <a:endCxn id="67" idx="7"/>
          </p:cNvCxnSpPr>
          <p:nvPr/>
        </p:nvCxnSpPr>
        <p:spPr>
          <a:xfrm flipH="1">
            <a:off x="1087204" y="4821004"/>
            <a:ext cx="492592" cy="34019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62" idx="3"/>
            <a:endCxn id="66" idx="7"/>
          </p:cNvCxnSpPr>
          <p:nvPr/>
        </p:nvCxnSpPr>
        <p:spPr>
          <a:xfrm>
            <a:off x="1579796" y="4821004"/>
            <a:ext cx="40808" cy="34019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62" idx="4"/>
            <a:endCxn id="65" idx="0"/>
          </p:cNvCxnSpPr>
          <p:nvPr/>
        </p:nvCxnSpPr>
        <p:spPr>
          <a:xfrm>
            <a:off x="1714500" y="4876800"/>
            <a:ext cx="304800" cy="228600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79" idx="4"/>
            <a:endCxn id="64" idx="1"/>
          </p:cNvCxnSpPr>
          <p:nvPr/>
        </p:nvCxnSpPr>
        <p:spPr>
          <a:xfrm>
            <a:off x="2324100" y="4876800"/>
            <a:ext cx="93896" cy="28439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79" idx="5"/>
          </p:cNvCxnSpPr>
          <p:nvPr/>
        </p:nvCxnSpPr>
        <p:spPr>
          <a:xfrm>
            <a:off x="2458804" y="4821004"/>
            <a:ext cx="472188" cy="319788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Oval 78"/>
          <p:cNvSpPr/>
          <p:nvPr/>
        </p:nvSpPr>
        <p:spPr>
          <a:xfrm>
            <a:off x="2133600" y="44958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0" name="Straight Arrow Connector 79"/>
          <p:cNvCxnSpPr>
            <a:stCxn id="79" idx="4"/>
            <a:endCxn id="65" idx="7"/>
          </p:cNvCxnSpPr>
          <p:nvPr/>
        </p:nvCxnSpPr>
        <p:spPr>
          <a:xfrm flipH="1">
            <a:off x="2154004" y="4876800"/>
            <a:ext cx="170096" cy="28439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Oval 80"/>
          <p:cNvSpPr/>
          <p:nvPr/>
        </p:nvSpPr>
        <p:spPr>
          <a:xfrm>
            <a:off x="2971800" y="38862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2743200" y="2057400"/>
            <a:ext cx="381000" cy="381000"/>
          </a:xfrm>
          <a:prstGeom prst="ellipse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3" name="Straight Arrow Connector 82"/>
          <p:cNvCxnSpPr>
            <a:stCxn id="32" idx="3"/>
            <a:endCxn id="82" idx="7"/>
          </p:cNvCxnSpPr>
          <p:nvPr/>
        </p:nvCxnSpPr>
        <p:spPr>
          <a:xfrm flipH="1">
            <a:off x="3068404" y="1773004"/>
            <a:ext cx="111592" cy="34019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stCxn id="29" idx="4"/>
            <a:endCxn id="6" idx="0"/>
          </p:cNvCxnSpPr>
          <p:nvPr/>
        </p:nvCxnSpPr>
        <p:spPr>
          <a:xfrm>
            <a:off x="2781300" y="3048000"/>
            <a:ext cx="152400" cy="228600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27" idx="4"/>
            <a:endCxn id="51" idx="7"/>
          </p:cNvCxnSpPr>
          <p:nvPr/>
        </p:nvCxnSpPr>
        <p:spPr>
          <a:xfrm flipH="1">
            <a:off x="3601804" y="3048000"/>
            <a:ext cx="246296" cy="28439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26" idx="4"/>
            <a:endCxn id="49" idx="0"/>
          </p:cNvCxnSpPr>
          <p:nvPr/>
        </p:nvCxnSpPr>
        <p:spPr>
          <a:xfrm>
            <a:off x="4381500" y="3048000"/>
            <a:ext cx="152400" cy="228600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stCxn id="6" idx="3"/>
            <a:endCxn id="68" idx="7"/>
          </p:cNvCxnSpPr>
          <p:nvPr/>
        </p:nvCxnSpPr>
        <p:spPr>
          <a:xfrm flipH="1">
            <a:off x="2687404" y="3601804"/>
            <a:ext cx="111592" cy="34019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>
            <a:stCxn id="8" idx="5"/>
            <a:endCxn id="68" idx="1"/>
          </p:cNvCxnSpPr>
          <p:nvPr/>
        </p:nvCxnSpPr>
        <p:spPr>
          <a:xfrm>
            <a:off x="2001604" y="3601804"/>
            <a:ext cx="416392" cy="340192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81" idx="3"/>
            <a:endCxn id="48" idx="0"/>
          </p:cNvCxnSpPr>
          <p:nvPr/>
        </p:nvCxnSpPr>
        <p:spPr>
          <a:xfrm flipH="1">
            <a:off x="2933700" y="4211404"/>
            <a:ext cx="93896" cy="28439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>
            <a:stCxn id="51" idx="3"/>
            <a:endCxn id="81" idx="0"/>
          </p:cNvCxnSpPr>
          <p:nvPr/>
        </p:nvCxnSpPr>
        <p:spPr>
          <a:xfrm flipH="1">
            <a:off x="3162300" y="3601804"/>
            <a:ext cx="170096" cy="284396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>
            <a:stCxn id="28" idx="4"/>
            <a:endCxn id="81" idx="0"/>
          </p:cNvCxnSpPr>
          <p:nvPr/>
        </p:nvCxnSpPr>
        <p:spPr>
          <a:xfrm flipH="1">
            <a:off x="3162300" y="3048000"/>
            <a:ext cx="152400" cy="838200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>
            <a:stCxn id="81" idx="2"/>
            <a:endCxn id="68" idx="6"/>
          </p:cNvCxnSpPr>
          <p:nvPr/>
        </p:nvCxnSpPr>
        <p:spPr>
          <a:xfrm flipH="1">
            <a:off x="2743200" y="4076700"/>
            <a:ext cx="228600" cy="0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0" name="Oval 129"/>
          <p:cNvSpPr/>
          <p:nvPr/>
        </p:nvSpPr>
        <p:spPr>
          <a:xfrm>
            <a:off x="1371600" y="26670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/>
          <p:cNvSpPr/>
          <p:nvPr/>
        </p:nvSpPr>
        <p:spPr>
          <a:xfrm>
            <a:off x="1676400" y="20574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/>
          <p:nvPr/>
        </p:nvSpPr>
        <p:spPr>
          <a:xfrm>
            <a:off x="3352800" y="20574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/>
          <p:cNvSpPr/>
          <p:nvPr/>
        </p:nvSpPr>
        <p:spPr>
          <a:xfrm>
            <a:off x="3505200" y="38862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/>
          <p:cNvSpPr/>
          <p:nvPr/>
        </p:nvSpPr>
        <p:spPr>
          <a:xfrm>
            <a:off x="3276600" y="32766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/>
        </p:nvSpPr>
        <p:spPr>
          <a:xfrm>
            <a:off x="4114800" y="38862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/>
          <p:nvPr/>
        </p:nvSpPr>
        <p:spPr>
          <a:xfrm>
            <a:off x="1524000" y="44958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/>
        </p:nvSpPr>
        <p:spPr>
          <a:xfrm>
            <a:off x="2133600" y="44958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2971800" y="38862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/>
          <p:nvPr/>
        </p:nvSpPr>
        <p:spPr>
          <a:xfrm>
            <a:off x="2743200" y="20574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/>
        </p:nvSpPr>
        <p:spPr>
          <a:xfrm>
            <a:off x="2743200" y="32766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/>
          <p:cNvSpPr/>
          <p:nvPr/>
        </p:nvSpPr>
        <p:spPr>
          <a:xfrm>
            <a:off x="1676400" y="32766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/>
          <p:cNvSpPr/>
          <p:nvPr/>
        </p:nvSpPr>
        <p:spPr>
          <a:xfrm>
            <a:off x="1143000" y="32766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/>
          <p:cNvSpPr/>
          <p:nvPr/>
        </p:nvSpPr>
        <p:spPr>
          <a:xfrm>
            <a:off x="1981200" y="26670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/>
          <p:cNvSpPr/>
          <p:nvPr/>
        </p:nvSpPr>
        <p:spPr>
          <a:xfrm>
            <a:off x="3657600" y="26670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/>
          <p:cNvSpPr/>
          <p:nvPr/>
        </p:nvSpPr>
        <p:spPr>
          <a:xfrm>
            <a:off x="2590800" y="26670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/>
          <p:cNvSpPr/>
          <p:nvPr/>
        </p:nvSpPr>
        <p:spPr>
          <a:xfrm>
            <a:off x="3962400" y="20574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/>
          <p:cNvSpPr/>
          <p:nvPr/>
        </p:nvSpPr>
        <p:spPr>
          <a:xfrm>
            <a:off x="4876800" y="44958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/>
          <p:cNvSpPr/>
          <p:nvPr/>
        </p:nvSpPr>
        <p:spPr>
          <a:xfrm>
            <a:off x="2743200" y="44958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/>
          <p:cNvSpPr/>
          <p:nvPr/>
        </p:nvSpPr>
        <p:spPr>
          <a:xfrm>
            <a:off x="4343400" y="32766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/>
          <p:cNvSpPr/>
          <p:nvPr/>
        </p:nvSpPr>
        <p:spPr>
          <a:xfrm>
            <a:off x="3810000" y="32766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/>
          <p:cNvSpPr/>
          <p:nvPr/>
        </p:nvSpPr>
        <p:spPr>
          <a:xfrm>
            <a:off x="2895600" y="51054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/>
        </p:nvSpPr>
        <p:spPr>
          <a:xfrm>
            <a:off x="2362200" y="51054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1295400" y="51054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/>
          <p:cNvSpPr/>
          <p:nvPr/>
        </p:nvSpPr>
        <p:spPr>
          <a:xfrm>
            <a:off x="2362200" y="38862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/>
          <p:cNvSpPr/>
          <p:nvPr/>
        </p:nvSpPr>
        <p:spPr>
          <a:xfrm>
            <a:off x="1828800" y="38862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/>
          <p:cNvSpPr/>
          <p:nvPr/>
        </p:nvSpPr>
        <p:spPr>
          <a:xfrm>
            <a:off x="1295400" y="38862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Oval 156"/>
          <p:cNvSpPr/>
          <p:nvPr/>
        </p:nvSpPr>
        <p:spPr>
          <a:xfrm>
            <a:off x="2209800" y="32766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/>
          <p:cNvSpPr/>
          <p:nvPr/>
        </p:nvSpPr>
        <p:spPr>
          <a:xfrm>
            <a:off x="2209800" y="20574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/>
          <p:cNvSpPr/>
          <p:nvPr/>
        </p:nvSpPr>
        <p:spPr>
          <a:xfrm>
            <a:off x="4724400" y="26670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4191000" y="26670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4191000" y="1447800"/>
            <a:ext cx="381000" cy="381000"/>
          </a:xfrm>
          <a:prstGeom prst="ellipse">
            <a:avLst/>
          </a:prstGeom>
          <a:solidFill>
            <a:srgbClr val="97D7FF"/>
          </a:solidFill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206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" grpId="0" animBg="1"/>
      <p:bldP spid="131" grpId="0" animBg="1"/>
      <p:bldP spid="132" grpId="0" animBg="1"/>
      <p:bldP spid="133" grpId="0" animBg="1"/>
      <p:bldP spid="134" grpId="0" animBg="1"/>
      <p:bldP spid="135" grpId="0" animBg="1"/>
      <p:bldP spid="136" grpId="0" animBg="1"/>
      <p:bldP spid="137" grpId="0" animBg="1"/>
      <p:bldP spid="138" grpId="0" animBg="1"/>
      <p:bldP spid="139" grpId="0" animBg="1"/>
      <p:bldP spid="140" grpId="0" animBg="1"/>
      <p:bldP spid="141" grpId="0" animBg="1"/>
      <p:bldP spid="142" grpId="0" animBg="1"/>
      <p:bldP spid="143" grpId="0" animBg="1"/>
      <p:bldP spid="144" grpId="0" animBg="1"/>
      <p:bldP spid="145" grpId="0" animBg="1"/>
      <p:bldP spid="146" grpId="0" animBg="1"/>
      <p:bldP spid="147" grpId="0" animBg="1"/>
      <p:bldP spid="148" grpId="0" animBg="1"/>
      <p:bldP spid="149" grpId="0" animBg="1"/>
      <p:bldP spid="150" grpId="0" animBg="1"/>
      <p:bldP spid="151" grpId="0" animBg="1"/>
      <p:bldP spid="152" grpId="0" animBg="1"/>
      <p:bldP spid="153" grpId="0" animBg="1"/>
      <p:bldP spid="154" grpId="0" animBg="1"/>
      <p:bldP spid="155" grpId="0" animBg="1"/>
      <p:bldP spid="156" grpId="0" animBg="1"/>
      <p:bldP spid="157" grpId="0" animBg="1"/>
      <p:bldP spid="158" grpId="0" animBg="1"/>
      <p:bldP spid="159" grpId="0" animBg="1"/>
      <p:bldP spid="160" grpId="0" animBg="1"/>
      <p:bldP spid="161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78B60-CDB9-E4DA-1B0E-1A3060D88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Car Insurance: </a:t>
            </a:r>
            <a:r>
              <a:rPr lang="en-US" i="1" dirty="0">
                <a:solidFill>
                  <a:srgbClr val="CC00CD"/>
                </a:solidFill>
                <a:latin typeface="Calibri"/>
                <a:cs typeface="Calibri"/>
              </a:rPr>
              <a:t>P</a:t>
            </a:r>
            <a:r>
              <a:rPr lang="en-US" dirty="0">
                <a:solidFill>
                  <a:srgbClr val="CC00CD"/>
                </a:solidFill>
                <a:latin typeface="Calibri"/>
                <a:cs typeface="Calibri"/>
              </a:rPr>
              <a:t>(</a:t>
            </a:r>
            <a:r>
              <a:rPr lang="en-US" i="1" dirty="0" err="1">
                <a:solidFill>
                  <a:srgbClr val="CC00CD"/>
                </a:solidFill>
                <a:latin typeface="Calibri"/>
                <a:cs typeface="Calibri"/>
              </a:rPr>
              <a:t>PropertyCost</a:t>
            </a:r>
            <a:r>
              <a:rPr lang="en-US" dirty="0">
                <a:solidFill>
                  <a:srgbClr val="CC00CD"/>
                </a:solidFill>
                <a:latin typeface="Calibri"/>
                <a:cs typeface="Calibri"/>
              </a:rPr>
              <a:t> | </a:t>
            </a:r>
            <a:r>
              <a:rPr lang="en-US" b="1" i="1" dirty="0">
                <a:solidFill>
                  <a:srgbClr val="CC00CD"/>
                </a:solidFill>
                <a:latin typeface="Calibri"/>
                <a:cs typeface="Calibri"/>
              </a:rPr>
              <a:t>e</a:t>
            </a:r>
            <a:r>
              <a:rPr lang="en-US" dirty="0">
                <a:solidFill>
                  <a:srgbClr val="CC00CD"/>
                </a:solidFill>
                <a:latin typeface="Calibri"/>
                <a:cs typeface="Calibri"/>
              </a:rPr>
              <a:t>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1AF162-D5B1-78F3-1DFB-FAEAE96AA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BBA2E-7FD9-46B8-A226-C36B49A97BFD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F4A9DA-44FF-8237-E9C2-508B891142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1" y="1524000"/>
            <a:ext cx="4444102" cy="274018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5ED5C68-B219-7389-EE7F-B0C79D94FEBB}"/>
              </a:ext>
            </a:extLst>
          </p:cNvPr>
          <p:cNvSpPr/>
          <p:nvPr/>
        </p:nvSpPr>
        <p:spPr>
          <a:xfrm>
            <a:off x="2682145" y="3993956"/>
            <a:ext cx="767225" cy="3517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92CB96-6F0C-01FE-8433-1FBE01F8E3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9651" y="1117600"/>
            <a:ext cx="7462283" cy="5215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5173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9DD846F-E275-8BD0-B655-63DD6F9C2E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9651" y="1117600"/>
            <a:ext cx="7462282" cy="52159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878B60-CDB9-E4DA-1B0E-1A3060D88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Car Insurance: </a:t>
            </a:r>
            <a:r>
              <a:rPr lang="en-US" i="1" dirty="0">
                <a:solidFill>
                  <a:srgbClr val="CC00CD"/>
                </a:solidFill>
                <a:latin typeface="Calibri"/>
                <a:cs typeface="Calibri"/>
              </a:rPr>
              <a:t>P</a:t>
            </a:r>
            <a:r>
              <a:rPr lang="en-US" dirty="0">
                <a:solidFill>
                  <a:srgbClr val="CC00CD"/>
                </a:solidFill>
                <a:latin typeface="Calibri"/>
                <a:cs typeface="Calibri"/>
              </a:rPr>
              <a:t>(</a:t>
            </a:r>
            <a:r>
              <a:rPr lang="en-US" i="1" dirty="0" err="1">
                <a:solidFill>
                  <a:srgbClr val="CC00CD"/>
                </a:solidFill>
                <a:latin typeface="Calibri"/>
                <a:cs typeface="Calibri"/>
              </a:rPr>
              <a:t>PropertyCost</a:t>
            </a:r>
            <a:r>
              <a:rPr lang="en-US" dirty="0">
                <a:solidFill>
                  <a:srgbClr val="CC00CD"/>
                </a:solidFill>
                <a:latin typeface="Calibri"/>
                <a:cs typeface="Calibri"/>
              </a:rPr>
              <a:t> | </a:t>
            </a:r>
            <a:r>
              <a:rPr lang="en-US" b="1" i="1" dirty="0">
                <a:solidFill>
                  <a:srgbClr val="CC00CD"/>
                </a:solidFill>
                <a:latin typeface="Calibri"/>
                <a:cs typeface="Calibri"/>
              </a:rPr>
              <a:t>e</a:t>
            </a:r>
            <a:r>
              <a:rPr lang="en-US" dirty="0">
                <a:solidFill>
                  <a:srgbClr val="CC00CD"/>
                </a:solidFill>
                <a:latin typeface="Calibri"/>
                <a:cs typeface="Calibri"/>
              </a:rPr>
              <a:t>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1AF162-D5B1-78F3-1DFB-FAEAE96AA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BBA2E-7FD9-46B8-A226-C36B49A97BFD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F4A9DA-44FF-8237-E9C2-508B891142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1" y="1524000"/>
            <a:ext cx="4444102" cy="274018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5ED5C68-B219-7389-EE7F-B0C79D94FEBB}"/>
              </a:ext>
            </a:extLst>
          </p:cNvPr>
          <p:cNvSpPr/>
          <p:nvPr/>
        </p:nvSpPr>
        <p:spPr>
          <a:xfrm>
            <a:off x="76201" y="1458986"/>
            <a:ext cx="767225" cy="3517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142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5"/>
          <p:cNvSpPr>
            <a:spLocks noGrp="1" noChangeArrowheads="1"/>
          </p:cNvSpPr>
          <p:nvPr>
            <p:ph type="ctrTitle"/>
          </p:nvPr>
        </p:nvSpPr>
        <p:spPr>
          <a:xfrm>
            <a:off x="0" y="279403"/>
            <a:ext cx="12192000" cy="1470025"/>
          </a:xfrm>
        </p:spPr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CS 188: Artificial Intelligence</a:t>
            </a:r>
            <a:br>
              <a:rPr lang="en-US" dirty="0">
                <a:latin typeface="Calibri"/>
                <a:cs typeface="Calibri"/>
              </a:rPr>
            </a:br>
            <a:endParaRPr lang="en-US" sz="3600" dirty="0">
              <a:latin typeface="Calibri"/>
              <a:cs typeface="Calibri"/>
            </a:endParaRPr>
          </a:p>
        </p:txBody>
      </p:sp>
      <p:sp>
        <p:nvSpPr>
          <p:cNvPr id="5123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0" y="1295400"/>
            <a:ext cx="12192000" cy="1524000"/>
          </a:xfrm>
        </p:spPr>
        <p:txBody>
          <a:bodyPr/>
          <a:lstStyle/>
          <a:p>
            <a:pPr eaLnBrk="1" hangingPunct="1"/>
            <a:r>
              <a:rPr lang="en-US" sz="4300" dirty="0">
                <a:latin typeface="Calibri"/>
                <a:cs typeface="Calibri"/>
              </a:rPr>
              <a:t>Bayes Nets: Approximate Inference</a:t>
            </a:r>
          </a:p>
        </p:txBody>
      </p:sp>
      <p:sp>
        <p:nvSpPr>
          <p:cNvPr id="5124" name="Text Box 7"/>
          <p:cNvSpPr txBox="1">
            <a:spLocks noChangeArrowheads="1"/>
          </p:cNvSpPr>
          <p:nvPr/>
        </p:nvSpPr>
        <p:spPr bwMode="auto">
          <a:xfrm>
            <a:off x="1524000" y="6248403"/>
            <a:ext cx="5867400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endParaRPr lang="en-US">
              <a:latin typeface="Calibri"/>
              <a:cs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1" y="2057400"/>
            <a:ext cx="8822429" cy="3626047"/>
          </a:xfrm>
          <a:prstGeom prst="rect">
            <a:avLst/>
          </a:prstGeom>
        </p:spPr>
      </p:pic>
      <p:sp>
        <p:nvSpPr>
          <p:cNvPr id="7" name="Text Box 8"/>
          <p:cNvSpPr txBox="1">
            <a:spLocks noChangeArrowheads="1"/>
          </p:cNvSpPr>
          <p:nvPr/>
        </p:nvSpPr>
        <p:spPr bwMode="auto">
          <a:xfrm>
            <a:off x="0" y="5638800"/>
            <a:ext cx="12192000" cy="9925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8579" tIns="34289" rIns="68579" bIns="34289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>
                <a:latin typeface="Calibri"/>
                <a:cs typeface="Calibri"/>
              </a:rPr>
              <a:t>Instructors: Stuart Russell and Dawn Song</a:t>
            </a:r>
          </a:p>
          <a:p>
            <a:pPr algn="ctr">
              <a:spcBef>
                <a:spcPct val="50000"/>
              </a:spcBef>
            </a:pPr>
            <a:r>
              <a:rPr lang="en-US" sz="2400" dirty="0">
                <a:latin typeface="Calibri"/>
                <a:cs typeface="Calibri"/>
              </a:rPr>
              <a:t>University of California, Berkeley</a:t>
            </a:r>
          </a:p>
        </p:txBody>
      </p:sp>
    </p:spTree>
    <p:extLst>
      <p:ext uri="{BB962C8B-B14F-4D97-AF65-F5344CB8AC3E}">
        <p14:creationId xmlns:p14="http://schemas.microsoft.com/office/powerpoint/2010/main" val="2178351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Gibbs sampling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397001"/>
            <a:ext cx="7594600" cy="4729164"/>
          </a:xfrm>
        </p:spPr>
        <p:txBody>
          <a:bodyPr/>
          <a:lstStyle/>
          <a:p>
            <a:pPr lvl="1"/>
            <a:r>
              <a:rPr lang="en-US" dirty="0">
                <a:solidFill>
                  <a:srgbClr val="000090"/>
                </a:solidFill>
                <a:sym typeface="Symbol"/>
              </a:rPr>
              <a:t>Repeat many times</a:t>
            </a:r>
          </a:p>
          <a:p>
            <a:pPr lvl="2"/>
            <a:r>
              <a:rPr lang="en-US" dirty="0">
                <a:solidFill>
                  <a:srgbClr val="000090"/>
                </a:solidFill>
                <a:sym typeface="Symbol"/>
              </a:rPr>
              <a:t>Sample a non-evidence variable  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i</a:t>
            </a:r>
            <a:r>
              <a:rPr lang="en-US" dirty="0">
                <a:solidFill>
                  <a:srgbClr val="000090"/>
                </a:solidFill>
                <a:sym typeface="Symbol"/>
              </a:rPr>
              <a:t> from</a:t>
            </a:r>
          </a:p>
          <a:p>
            <a:pPr marL="914353" lvl="2" indent="0">
              <a:buNone/>
            </a:pPr>
            <a:r>
              <a:rPr lang="en-US" i="1" dirty="0">
                <a:solidFill>
                  <a:srgbClr val="CC00CC"/>
                </a:solidFill>
                <a:sym typeface="Symbol"/>
              </a:rPr>
              <a:t>P</a:t>
            </a:r>
            <a:r>
              <a:rPr lang="en-US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i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| 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baseline="-25000" dirty="0">
                <a:solidFill>
                  <a:srgbClr val="CC00CC"/>
                </a:solidFill>
                <a:sym typeface="Symbol"/>
              </a:rPr>
              <a:t>1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,..,x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i-</a:t>
            </a:r>
            <a:r>
              <a:rPr lang="en-US" baseline="-25000" dirty="0">
                <a:solidFill>
                  <a:srgbClr val="CC00CC"/>
                </a:solidFill>
                <a:sym typeface="Symbol"/>
              </a:rPr>
              <a:t>1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,x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i+</a:t>
            </a:r>
            <a:r>
              <a:rPr lang="en-US" baseline="-25000" dirty="0">
                <a:solidFill>
                  <a:srgbClr val="CC00CC"/>
                </a:solidFill>
                <a:sym typeface="Symbol"/>
              </a:rPr>
              <a:t>1</a:t>
            </a:r>
            <a:r>
              <a:rPr lang="en-US" dirty="0">
                <a:solidFill>
                  <a:srgbClr val="CC00CC"/>
                </a:solidFill>
                <a:sym typeface="Symbol"/>
              </a:rPr>
              <a:t>,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..,x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n</a:t>
            </a:r>
            <a:r>
              <a:rPr lang="en-US" dirty="0">
                <a:solidFill>
                  <a:srgbClr val="CC00CC"/>
                </a:solidFill>
                <a:sym typeface="Symbol"/>
              </a:rPr>
              <a:t>) = 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 P</a:t>
            </a:r>
            <a:r>
              <a:rPr lang="en-US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i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| </a:t>
            </a:r>
            <a:r>
              <a:rPr lang="en-US" i="1" dirty="0" err="1">
                <a:solidFill>
                  <a:srgbClr val="CC00CC"/>
                </a:solidFill>
                <a:sym typeface="Symbol"/>
              </a:rPr>
              <a:t>markov_blanket</a:t>
            </a:r>
            <a:r>
              <a:rPr lang="en-US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i</a:t>
            </a:r>
            <a:r>
              <a:rPr lang="en-US" dirty="0">
                <a:solidFill>
                  <a:srgbClr val="CC00CC"/>
                </a:solidFill>
                <a:sym typeface="Symbol"/>
              </a:rPr>
              <a:t>))</a:t>
            </a:r>
          </a:p>
          <a:p>
            <a:pPr marL="914353" lvl="2" indent="0">
              <a:buNone/>
            </a:pPr>
            <a:r>
              <a:rPr lang="en-US" dirty="0">
                <a:solidFill>
                  <a:srgbClr val="CC00CC"/>
                </a:solidFill>
                <a:sym typeface="Symbol"/>
              </a:rPr>
              <a:t>    =   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α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P</a:t>
            </a:r>
            <a:r>
              <a:rPr lang="en-US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i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| 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parents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(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i</a:t>
            </a:r>
            <a:r>
              <a:rPr lang="en-US" dirty="0">
                <a:solidFill>
                  <a:srgbClr val="CC00CC"/>
                </a:solidFill>
                <a:sym typeface="Symbol"/>
              </a:rPr>
              <a:t>))  </a:t>
            </a:r>
            <a:r>
              <a:rPr lang="en-US" dirty="0">
                <a:solidFill>
                  <a:srgbClr val="990099"/>
                </a:solidFill>
                <a:sym typeface="Symbol"/>
              </a:rPr>
              <a:t></a:t>
            </a:r>
            <a:r>
              <a:rPr lang="en-US" sz="2800" i="1" baseline="-25000" dirty="0">
                <a:solidFill>
                  <a:srgbClr val="CC00CC"/>
                </a:solidFill>
                <a:sym typeface="Symbol"/>
              </a:rPr>
              <a:t>j</a:t>
            </a:r>
            <a:r>
              <a:rPr lang="en-US" sz="2800" i="1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P</a:t>
            </a:r>
            <a:r>
              <a:rPr lang="en-US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i="1" dirty="0" err="1">
                <a:solidFill>
                  <a:srgbClr val="CC00CC"/>
                </a:solidFill>
                <a:sym typeface="Symbol"/>
              </a:rPr>
              <a:t>y</a:t>
            </a:r>
            <a:r>
              <a:rPr lang="en-US" i="1" baseline="-25000" dirty="0" err="1">
                <a:solidFill>
                  <a:srgbClr val="CC00CC"/>
                </a:solidFill>
                <a:sym typeface="Symbol"/>
              </a:rPr>
              <a:t>j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| 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parents</a:t>
            </a:r>
            <a:r>
              <a:rPr lang="en-US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i="1" dirty="0" err="1">
                <a:solidFill>
                  <a:srgbClr val="CC00CC"/>
                </a:solidFill>
                <a:sym typeface="Symbol"/>
              </a:rPr>
              <a:t>Y</a:t>
            </a:r>
            <a:r>
              <a:rPr lang="en-US" i="1" baseline="-25000" dirty="0" err="1">
                <a:solidFill>
                  <a:srgbClr val="CC00CC"/>
                </a:solidFill>
                <a:sym typeface="Symbol"/>
              </a:rPr>
              <a:t>j</a:t>
            </a:r>
            <a:r>
              <a:rPr lang="en-US" dirty="0">
                <a:solidFill>
                  <a:srgbClr val="CC00CC"/>
                </a:solidFill>
                <a:sym typeface="Symbol"/>
              </a:rPr>
              <a:t>))</a:t>
            </a:r>
          </a:p>
          <a:p>
            <a:pPr lvl="2"/>
            <a:endParaRPr lang="en-US" dirty="0">
              <a:solidFill>
                <a:srgbClr val="000000"/>
              </a:solidFill>
              <a:sym typeface="Symbo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BBA2E-7FD9-46B8-A226-C36B49A97BFD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5" name="Picture 4" descr="markov-blanket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6851" y="1600200"/>
            <a:ext cx="4335149" cy="405130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9605211" y="2514600"/>
          <a:ext cx="521208" cy="54864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260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06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2316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0" marR="0"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0" marR="0"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2316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0" marR="0"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0" marR="0"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8763001" y="4099560"/>
          <a:ext cx="521208" cy="54864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260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06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2316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0" marR="0"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0" marR="0"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2316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0" marR="0"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0" marR="0"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10528969" y="4038600"/>
          <a:ext cx="521208" cy="54864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260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06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2316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0" marR="0"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0" marR="0"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2316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0" marR="0"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0" marR="0"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8763000" y="4099560"/>
            <a:ext cx="278063" cy="272716"/>
          </a:xfrm>
          <a:prstGeom prst="rect">
            <a:avLst/>
          </a:prstGeom>
          <a:solidFill>
            <a:srgbClr val="00FF4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515600" y="4303830"/>
            <a:ext cx="278063" cy="272716"/>
          </a:xfrm>
          <a:prstGeom prst="rect">
            <a:avLst/>
          </a:prstGeom>
          <a:solidFill>
            <a:srgbClr val="00FF4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601200" y="2776621"/>
            <a:ext cx="278063" cy="272716"/>
          </a:xfrm>
          <a:prstGeom prst="rect">
            <a:avLst/>
          </a:prstGeom>
          <a:solidFill>
            <a:srgbClr val="00FF4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206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Content Placeholder 2"/>
          <p:cNvSpPr txBox="1">
            <a:spLocks/>
          </p:cNvSpPr>
          <p:nvPr/>
        </p:nvSpPr>
        <p:spPr bwMode="auto">
          <a:xfrm>
            <a:off x="5486400" y="1371600"/>
            <a:ext cx="65278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 marL="342882" indent="-34288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913" indent="-285737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942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120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298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474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652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829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6006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>
                <a:ea typeface="ＭＳ Ｐゴシック" pitchFamily="34" charset="-128"/>
              </a:rPr>
              <a:t>Step 2: Initialize other variables </a:t>
            </a:r>
          </a:p>
          <a:p>
            <a:pPr lvl="1"/>
            <a:r>
              <a:rPr lang="en-US" sz="2000" dirty="0">
                <a:ea typeface="ＭＳ Ｐゴシック" pitchFamily="34" charset="-128"/>
              </a:rPr>
              <a:t>Randomly</a:t>
            </a:r>
          </a:p>
        </p:txBody>
      </p:sp>
      <p:sp>
        <p:nvSpPr>
          <p:cNvPr id="675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Gibbs Sampling Example: </a:t>
            </a:r>
            <a:r>
              <a:rPr lang="en-US" i="1" dirty="0">
                <a:solidFill>
                  <a:srgbClr val="CC00CC"/>
                </a:solidFill>
                <a:ea typeface="ＭＳ Ｐゴシック" pitchFamily="34" charset="-128"/>
              </a:rPr>
              <a:t>P</a:t>
            </a:r>
            <a:r>
              <a:rPr lang="en-US" dirty="0">
                <a:solidFill>
                  <a:srgbClr val="CC00CC"/>
                </a:solidFill>
                <a:ea typeface="ＭＳ Ｐゴシック" pitchFamily="34" charset="-128"/>
              </a:rPr>
              <a:t>( </a:t>
            </a:r>
            <a:r>
              <a:rPr lang="en-US" i="1" dirty="0">
                <a:solidFill>
                  <a:srgbClr val="CC00CC"/>
                </a:solidFill>
                <a:ea typeface="ＭＳ Ｐゴシック" pitchFamily="34" charset="-128"/>
              </a:rPr>
              <a:t>S</a:t>
            </a:r>
            <a:r>
              <a:rPr lang="en-US" dirty="0">
                <a:solidFill>
                  <a:srgbClr val="CC00CC"/>
                </a:solidFill>
                <a:ea typeface="ＭＳ Ｐゴシック" pitchFamily="34" charset="-128"/>
              </a:rPr>
              <a:t> | </a:t>
            </a:r>
            <a:r>
              <a:rPr lang="en-US" i="1" dirty="0">
                <a:solidFill>
                  <a:srgbClr val="CC00CC"/>
                </a:solidFill>
                <a:ea typeface="ＭＳ Ｐゴシック" pitchFamily="34" charset="-128"/>
              </a:rPr>
              <a:t>r</a:t>
            </a:r>
            <a:r>
              <a:rPr lang="en-US" dirty="0">
                <a:solidFill>
                  <a:srgbClr val="CC00CC"/>
                </a:solidFill>
                <a:ea typeface="ＭＳ Ｐゴシック" pitchFamily="34" charset="-128"/>
              </a:rPr>
              <a:t>)</a:t>
            </a:r>
          </a:p>
        </p:txBody>
      </p:sp>
      <p:sp>
        <p:nvSpPr>
          <p:cNvPr id="67586" name="Content Placeholder 2"/>
          <p:cNvSpPr>
            <a:spLocks noGrp="1"/>
          </p:cNvSpPr>
          <p:nvPr>
            <p:ph idx="1"/>
          </p:nvPr>
        </p:nvSpPr>
        <p:spPr>
          <a:xfrm>
            <a:off x="406400" y="1397001"/>
            <a:ext cx="6527800" cy="3022599"/>
          </a:xfrm>
        </p:spPr>
        <p:txBody>
          <a:bodyPr/>
          <a:lstStyle/>
          <a:p>
            <a:r>
              <a:rPr lang="en-US" sz="2400" dirty="0">
                <a:ea typeface="ＭＳ Ｐゴシック" pitchFamily="34" charset="-128"/>
              </a:rPr>
              <a:t>Step 1: Fix evidence</a:t>
            </a:r>
          </a:p>
          <a:p>
            <a:pPr lvl="1"/>
            <a:r>
              <a:rPr lang="en-US" sz="2000" i="1" dirty="0">
                <a:solidFill>
                  <a:srgbClr val="CC00CC"/>
                </a:solidFill>
                <a:ea typeface="ＭＳ Ｐゴシック" pitchFamily="34" charset="-128"/>
              </a:rPr>
              <a:t>R</a:t>
            </a:r>
            <a:r>
              <a:rPr lang="en-US" sz="2000" dirty="0">
                <a:solidFill>
                  <a:srgbClr val="CC00CC"/>
                </a:solidFill>
                <a:ea typeface="ＭＳ Ｐゴシック" pitchFamily="34" charset="-128"/>
              </a:rPr>
              <a:t> = true</a:t>
            </a:r>
          </a:p>
          <a:p>
            <a:pPr lvl="1"/>
            <a:endParaRPr lang="en-US" sz="2000" dirty="0">
              <a:ea typeface="ＭＳ Ｐゴシック" pitchFamily="34" charset="-128"/>
            </a:endParaRPr>
          </a:p>
          <a:p>
            <a:pPr lvl="4"/>
            <a:endParaRPr lang="en-US" sz="1200" dirty="0">
              <a:ea typeface="ＭＳ Ｐゴシック" pitchFamily="34" charset="-128"/>
            </a:endParaRPr>
          </a:p>
          <a:p>
            <a:pPr lvl="4"/>
            <a:endParaRPr lang="en-US" sz="1200" dirty="0">
              <a:ea typeface="ＭＳ Ｐゴシック" pitchFamily="34" charset="-128"/>
            </a:endParaRPr>
          </a:p>
          <a:p>
            <a:r>
              <a:rPr lang="en-US" sz="2400" dirty="0">
                <a:ea typeface="ＭＳ Ｐゴシック" pitchFamily="34" charset="-128"/>
              </a:rPr>
              <a:t>Step 3: Repeat</a:t>
            </a:r>
          </a:p>
          <a:p>
            <a:pPr lvl="1"/>
            <a:r>
              <a:rPr lang="en-US" sz="2000" dirty="0">
                <a:ea typeface="ＭＳ Ｐゴシック" pitchFamily="34" charset="-128"/>
              </a:rPr>
              <a:t>Choose a non-evidence variable </a:t>
            </a:r>
            <a:r>
              <a:rPr lang="en-US" sz="20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</a:p>
          <a:p>
            <a:pPr lvl="1"/>
            <a:r>
              <a:rPr lang="en-US" sz="2000" dirty="0">
                <a:ea typeface="ＭＳ Ｐゴシック" pitchFamily="34" charset="-128"/>
              </a:rPr>
              <a:t>Resample </a:t>
            </a:r>
            <a:r>
              <a:rPr lang="en-US" sz="20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000" dirty="0">
                <a:ea typeface="ＭＳ Ｐゴシック" pitchFamily="34" charset="-128"/>
              </a:rPr>
              <a:t> from </a:t>
            </a:r>
            <a:r>
              <a:rPr lang="en-US" sz="2000" i="1" dirty="0">
                <a:solidFill>
                  <a:srgbClr val="CC00CC"/>
                </a:solidFill>
                <a:sym typeface="Symbol"/>
              </a:rPr>
              <a:t>P</a:t>
            </a:r>
            <a:r>
              <a:rPr lang="en-US" sz="2000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sz="2000" i="1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sz="2000" i="1" baseline="-25000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sz="2000" dirty="0">
                <a:solidFill>
                  <a:srgbClr val="CC00CC"/>
                </a:solidFill>
                <a:sym typeface="Symbol"/>
              </a:rPr>
              <a:t>| </a:t>
            </a:r>
            <a:r>
              <a:rPr lang="en-US" sz="2000" i="1" dirty="0" err="1">
                <a:solidFill>
                  <a:srgbClr val="CC00CC"/>
                </a:solidFill>
                <a:sym typeface="Symbol"/>
              </a:rPr>
              <a:t>markov_blanket</a:t>
            </a:r>
            <a:r>
              <a:rPr lang="en-US" sz="2000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sz="2000" i="1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sz="2000" dirty="0">
                <a:solidFill>
                  <a:srgbClr val="CC00CC"/>
                </a:solidFill>
                <a:sym typeface="Symbol"/>
              </a:rPr>
              <a:t>))</a:t>
            </a:r>
            <a:endParaRPr lang="en-US" sz="2000" dirty="0">
              <a:solidFill>
                <a:srgbClr val="000000"/>
              </a:solidFill>
              <a:sym typeface="Symbol"/>
            </a:endParaRPr>
          </a:p>
          <a:p>
            <a:pPr lvl="1"/>
            <a:endParaRPr lang="en-US" sz="2000" dirty="0">
              <a:ea typeface="ＭＳ Ｐゴシック" pitchFamily="34" charset="-128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3505200" y="1524000"/>
            <a:ext cx="1652499" cy="1447799"/>
            <a:chOff x="7416868" y="3352800"/>
            <a:chExt cx="2870132" cy="2514600"/>
          </a:xfrm>
        </p:grpSpPr>
        <p:sp>
          <p:nvSpPr>
            <p:cNvPr id="17" name="Oval 4"/>
            <p:cNvSpPr>
              <a:spLocks noChangeArrowheads="1"/>
            </p:cNvSpPr>
            <p:nvPr/>
          </p:nvSpPr>
          <p:spPr bwMode="auto">
            <a:xfrm>
              <a:off x="7416868" y="4267200"/>
              <a:ext cx="762000" cy="762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S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sp>
          <p:nvSpPr>
            <p:cNvPr id="18" name="Oval 4"/>
            <p:cNvSpPr>
              <a:spLocks noChangeArrowheads="1"/>
            </p:cNvSpPr>
            <p:nvPr/>
          </p:nvSpPr>
          <p:spPr bwMode="auto">
            <a:xfrm>
              <a:off x="9525000" y="4267200"/>
              <a:ext cx="762000" cy="762000"/>
            </a:xfrm>
            <a:prstGeom prst="ellipse">
              <a:avLst/>
            </a:prstGeom>
            <a:solidFill>
              <a:srgbClr val="00FF42"/>
            </a:solidFill>
            <a:ln w="57150" cmpd="sng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r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sp>
          <p:nvSpPr>
            <p:cNvPr id="19" name="Oval 4"/>
            <p:cNvSpPr>
              <a:spLocks noChangeArrowheads="1"/>
            </p:cNvSpPr>
            <p:nvPr/>
          </p:nvSpPr>
          <p:spPr bwMode="auto">
            <a:xfrm>
              <a:off x="8483668" y="5105400"/>
              <a:ext cx="762000" cy="762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W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cxnSp>
          <p:nvCxnSpPr>
            <p:cNvPr id="20" name="AutoShape 6"/>
            <p:cNvCxnSpPr>
              <a:cxnSpLocks noChangeShapeType="1"/>
              <a:stCxn id="18" idx="3"/>
              <a:endCxn id="19" idx="7"/>
            </p:cNvCxnSpPr>
            <p:nvPr/>
          </p:nvCxnSpPr>
          <p:spPr bwMode="auto">
            <a:xfrm flipH="1">
              <a:off x="9134076" y="4917608"/>
              <a:ext cx="502516" cy="29938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21" name="AutoShape 6"/>
            <p:cNvCxnSpPr>
              <a:cxnSpLocks noChangeShapeType="1"/>
              <a:stCxn id="17" idx="5"/>
              <a:endCxn id="19" idx="1"/>
            </p:cNvCxnSpPr>
            <p:nvPr/>
          </p:nvCxnSpPr>
          <p:spPr bwMode="auto">
            <a:xfrm>
              <a:off x="8067276" y="4917608"/>
              <a:ext cx="527984" cy="29938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22" name="Oval 4"/>
            <p:cNvSpPr>
              <a:spLocks noChangeArrowheads="1"/>
            </p:cNvSpPr>
            <p:nvPr/>
          </p:nvSpPr>
          <p:spPr bwMode="auto">
            <a:xfrm>
              <a:off x="8483668" y="3352800"/>
              <a:ext cx="762000" cy="7620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C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cxnSp>
          <p:nvCxnSpPr>
            <p:cNvPr id="23" name="AutoShape 6"/>
            <p:cNvCxnSpPr>
              <a:cxnSpLocks noChangeShapeType="1"/>
              <a:stCxn id="22" idx="5"/>
              <a:endCxn id="18" idx="1"/>
            </p:cNvCxnSpPr>
            <p:nvPr/>
          </p:nvCxnSpPr>
          <p:spPr bwMode="auto">
            <a:xfrm>
              <a:off x="9134076" y="4003208"/>
              <a:ext cx="502516" cy="37558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26" name="AutoShape 6"/>
            <p:cNvCxnSpPr>
              <a:cxnSpLocks noChangeShapeType="1"/>
              <a:stCxn id="22" idx="3"/>
              <a:endCxn id="17" idx="7"/>
            </p:cNvCxnSpPr>
            <p:nvPr/>
          </p:nvCxnSpPr>
          <p:spPr bwMode="auto">
            <a:xfrm flipH="1">
              <a:off x="8067276" y="4003208"/>
              <a:ext cx="527984" cy="37558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0" name="Group 39"/>
          <p:cNvGrpSpPr/>
          <p:nvPr/>
        </p:nvGrpSpPr>
        <p:grpSpPr>
          <a:xfrm>
            <a:off x="10134600" y="1524000"/>
            <a:ext cx="1652499" cy="1447799"/>
            <a:chOff x="7416868" y="3352800"/>
            <a:chExt cx="2870132" cy="2514600"/>
          </a:xfrm>
        </p:grpSpPr>
        <p:sp>
          <p:nvSpPr>
            <p:cNvPr id="41" name="Oval 4"/>
            <p:cNvSpPr>
              <a:spLocks noChangeArrowheads="1"/>
            </p:cNvSpPr>
            <p:nvPr/>
          </p:nvSpPr>
          <p:spPr bwMode="auto">
            <a:xfrm>
              <a:off x="7416868" y="4267200"/>
              <a:ext cx="762000" cy="762000"/>
            </a:xfrm>
            <a:prstGeom prst="ellipse">
              <a:avLst/>
            </a:prstGeom>
            <a:solidFill>
              <a:srgbClr val="FF3300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S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sp>
          <p:nvSpPr>
            <p:cNvPr id="42" name="Oval 4"/>
            <p:cNvSpPr>
              <a:spLocks noChangeArrowheads="1"/>
            </p:cNvSpPr>
            <p:nvPr/>
          </p:nvSpPr>
          <p:spPr bwMode="auto">
            <a:xfrm>
              <a:off x="9525000" y="4267200"/>
              <a:ext cx="762000" cy="762000"/>
            </a:xfrm>
            <a:prstGeom prst="ellipse">
              <a:avLst/>
            </a:prstGeom>
            <a:solidFill>
              <a:srgbClr val="00FF42"/>
            </a:solidFill>
            <a:ln w="57150" cmpd="sng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r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sp>
          <p:nvSpPr>
            <p:cNvPr id="43" name="Oval 4"/>
            <p:cNvSpPr>
              <a:spLocks noChangeArrowheads="1"/>
            </p:cNvSpPr>
            <p:nvPr/>
          </p:nvSpPr>
          <p:spPr bwMode="auto">
            <a:xfrm>
              <a:off x="8483668" y="5105400"/>
              <a:ext cx="762000" cy="762000"/>
            </a:xfrm>
            <a:prstGeom prst="ellipse">
              <a:avLst/>
            </a:prstGeom>
            <a:solidFill>
              <a:srgbClr val="FF3300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W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cxnSp>
          <p:nvCxnSpPr>
            <p:cNvPr id="44" name="AutoShape 6"/>
            <p:cNvCxnSpPr>
              <a:cxnSpLocks noChangeShapeType="1"/>
              <a:stCxn id="42" idx="3"/>
              <a:endCxn id="43" idx="7"/>
            </p:cNvCxnSpPr>
            <p:nvPr/>
          </p:nvCxnSpPr>
          <p:spPr bwMode="auto">
            <a:xfrm flipH="1">
              <a:off x="9134076" y="4917608"/>
              <a:ext cx="502516" cy="29938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45" name="AutoShape 6"/>
            <p:cNvCxnSpPr>
              <a:cxnSpLocks noChangeShapeType="1"/>
              <a:stCxn id="41" idx="5"/>
              <a:endCxn id="43" idx="1"/>
            </p:cNvCxnSpPr>
            <p:nvPr/>
          </p:nvCxnSpPr>
          <p:spPr bwMode="auto">
            <a:xfrm>
              <a:off x="8067276" y="4917608"/>
              <a:ext cx="527984" cy="29938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46" name="Oval 4"/>
            <p:cNvSpPr>
              <a:spLocks noChangeArrowheads="1"/>
            </p:cNvSpPr>
            <p:nvPr/>
          </p:nvSpPr>
          <p:spPr bwMode="auto">
            <a:xfrm>
              <a:off x="8483668" y="3352800"/>
              <a:ext cx="762000" cy="762000"/>
            </a:xfrm>
            <a:prstGeom prst="ellipse">
              <a:avLst/>
            </a:prstGeom>
            <a:solidFill>
              <a:srgbClr val="00FF42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C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cxnSp>
          <p:nvCxnSpPr>
            <p:cNvPr id="47" name="AutoShape 6"/>
            <p:cNvCxnSpPr>
              <a:cxnSpLocks noChangeShapeType="1"/>
              <a:stCxn id="46" idx="5"/>
              <a:endCxn id="42" idx="1"/>
            </p:cNvCxnSpPr>
            <p:nvPr/>
          </p:nvCxnSpPr>
          <p:spPr bwMode="auto">
            <a:xfrm>
              <a:off x="9134076" y="4003208"/>
              <a:ext cx="502516" cy="37558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48" name="AutoShape 6"/>
            <p:cNvCxnSpPr>
              <a:cxnSpLocks noChangeShapeType="1"/>
              <a:stCxn id="46" idx="3"/>
              <a:endCxn id="41" idx="7"/>
            </p:cNvCxnSpPr>
            <p:nvPr/>
          </p:nvCxnSpPr>
          <p:spPr bwMode="auto">
            <a:xfrm flipH="1">
              <a:off x="8067276" y="4003208"/>
              <a:ext cx="527984" cy="37558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50" name="Group 49"/>
          <p:cNvGrpSpPr/>
          <p:nvPr/>
        </p:nvGrpSpPr>
        <p:grpSpPr>
          <a:xfrm>
            <a:off x="304800" y="4343400"/>
            <a:ext cx="1142999" cy="1001412"/>
            <a:chOff x="7416868" y="3352800"/>
            <a:chExt cx="2870132" cy="2514600"/>
          </a:xfrm>
        </p:grpSpPr>
        <p:sp>
          <p:nvSpPr>
            <p:cNvPr id="51" name="Oval 4"/>
            <p:cNvSpPr>
              <a:spLocks noChangeArrowheads="1"/>
            </p:cNvSpPr>
            <p:nvPr/>
          </p:nvSpPr>
          <p:spPr bwMode="auto">
            <a:xfrm>
              <a:off x="7416868" y="4267200"/>
              <a:ext cx="762000" cy="762000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S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sp>
          <p:nvSpPr>
            <p:cNvPr id="52" name="Oval 4"/>
            <p:cNvSpPr>
              <a:spLocks noChangeArrowheads="1"/>
            </p:cNvSpPr>
            <p:nvPr/>
          </p:nvSpPr>
          <p:spPr bwMode="auto">
            <a:xfrm>
              <a:off x="9525000" y="4267200"/>
              <a:ext cx="762000" cy="762000"/>
            </a:xfrm>
            <a:prstGeom prst="ellipse">
              <a:avLst/>
            </a:prstGeom>
            <a:solidFill>
              <a:srgbClr val="00FF42"/>
            </a:solidFill>
            <a:ln w="57150" cmpd="sng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r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sp>
          <p:nvSpPr>
            <p:cNvPr id="53" name="Oval 4"/>
            <p:cNvSpPr>
              <a:spLocks noChangeArrowheads="1"/>
            </p:cNvSpPr>
            <p:nvPr/>
          </p:nvSpPr>
          <p:spPr bwMode="auto">
            <a:xfrm>
              <a:off x="8483668" y="5105400"/>
              <a:ext cx="762000" cy="762000"/>
            </a:xfrm>
            <a:prstGeom prst="ellipse">
              <a:avLst/>
            </a:prstGeom>
            <a:solidFill>
              <a:srgbClr val="FF3300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W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cxnSp>
          <p:nvCxnSpPr>
            <p:cNvPr id="54" name="AutoShape 6"/>
            <p:cNvCxnSpPr>
              <a:cxnSpLocks noChangeShapeType="1"/>
              <a:stCxn id="52" idx="3"/>
              <a:endCxn id="53" idx="7"/>
            </p:cNvCxnSpPr>
            <p:nvPr/>
          </p:nvCxnSpPr>
          <p:spPr bwMode="auto">
            <a:xfrm flipH="1">
              <a:off x="9134076" y="4917608"/>
              <a:ext cx="502516" cy="29938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55" name="AutoShape 6"/>
            <p:cNvCxnSpPr>
              <a:cxnSpLocks noChangeShapeType="1"/>
              <a:stCxn id="51" idx="5"/>
              <a:endCxn id="53" idx="1"/>
            </p:cNvCxnSpPr>
            <p:nvPr/>
          </p:nvCxnSpPr>
          <p:spPr bwMode="auto">
            <a:xfrm>
              <a:off x="8067276" y="4917608"/>
              <a:ext cx="527984" cy="29938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56" name="Oval 4"/>
            <p:cNvSpPr>
              <a:spLocks noChangeArrowheads="1"/>
            </p:cNvSpPr>
            <p:nvPr/>
          </p:nvSpPr>
          <p:spPr bwMode="auto">
            <a:xfrm>
              <a:off x="8483668" y="3352800"/>
              <a:ext cx="762000" cy="762000"/>
            </a:xfrm>
            <a:prstGeom prst="ellipse">
              <a:avLst/>
            </a:prstGeom>
            <a:solidFill>
              <a:srgbClr val="00FF42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C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cxnSp>
          <p:nvCxnSpPr>
            <p:cNvPr id="57" name="AutoShape 6"/>
            <p:cNvCxnSpPr>
              <a:cxnSpLocks noChangeShapeType="1"/>
              <a:stCxn id="56" idx="5"/>
              <a:endCxn id="52" idx="1"/>
            </p:cNvCxnSpPr>
            <p:nvPr/>
          </p:nvCxnSpPr>
          <p:spPr bwMode="auto">
            <a:xfrm>
              <a:off x="9134076" y="4003208"/>
              <a:ext cx="502516" cy="37558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58" name="AutoShape 6"/>
            <p:cNvCxnSpPr>
              <a:cxnSpLocks noChangeShapeType="1"/>
              <a:stCxn id="56" idx="3"/>
              <a:endCxn id="51" idx="7"/>
            </p:cNvCxnSpPr>
            <p:nvPr/>
          </p:nvCxnSpPr>
          <p:spPr bwMode="auto">
            <a:xfrm flipH="1">
              <a:off x="8067276" y="4003208"/>
              <a:ext cx="527984" cy="375584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3" name="Group 2"/>
          <p:cNvGrpSpPr/>
          <p:nvPr/>
        </p:nvGrpSpPr>
        <p:grpSpPr>
          <a:xfrm>
            <a:off x="1676400" y="4343400"/>
            <a:ext cx="1752600" cy="1001412"/>
            <a:chOff x="1676400" y="4343400"/>
            <a:chExt cx="1752600" cy="1001412"/>
          </a:xfrm>
        </p:grpSpPr>
        <p:sp>
          <p:nvSpPr>
            <p:cNvPr id="60" name="Oval 4"/>
            <p:cNvSpPr>
              <a:spLocks noChangeArrowheads="1"/>
            </p:cNvSpPr>
            <p:nvPr/>
          </p:nvSpPr>
          <p:spPr bwMode="auto">
            <a:xfrm>
              <a:off x="2286001" y="4707550"/>
              <a:ext cx="303458" cy="303458"/>
            </a:xfrm>
            <a:prstGeom prst="ellipse">
              <a:avLst/>
            </a:prstGeom>
            <a:solidFill>
              <a:srgbClr val="00FF42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S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sp>
          <p:nvSpPr>
            <p:cNvPr id="61" name="Oval 4"/>
            <p:cNvSpPr>
              <a:spLocks noChangeArrowheads="1"/>
            </p:cNvSpPr>
            <p:nvPr/>
          </p:nvSpPr>
          <p:spPr bwMode="auto">
            <a:xfrm>
              <a:off x="3125542" y="4707550"/>
              <a:ext cx="303458" cy="303458"/>
            </a:xfrm>
            <a:prstGeom prst="ellipse">
              <a:avLst/>
            </a:prstGeom>
            <a:solidFill>
              <a:srgbClr val="00FF42"/>
            </a:solidFill>
            <a:ln w="57150" cmpd="sng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r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sp>
          <p:nvSpPr>
            <p:cNvPr id="62" name="Oval 4"/>
            <p:cNvSpPr>
              <a:spLocks noChangeArrowheads="1"/>
            </p:cNvSpPr>
            <p:nvPr/>
          </p:nvSpPr>
          <p:spPr bwMode="auto">
            <a:xfrm>
              <a:off x="2710843" y="5041354"/>
              <a:ext cx="303458" cy="303458"/>
            </a:xfrm>
            <a:prstGeom prst="ellipse">
              <a:avLst/>
            </a:prstGeom>
            <a:solidFill>
              <a:srgbClr val="FF3300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W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cxnSp>
          <p:nvCxnSpPr>
            <p:cNvPr id="63" name="AutoShape 6"/>
            <p:cNvCxnSpPr>
              <a:cxnSpLocks noChangeShapeType="1"/>
              <a:stCxn id="61" idx="3"/>
              <a:endCxn id="62" idx="7"/>
            </p:cNvCxnSpPr>
            <p:nvPr/>
          </p:nvCxnSpPr>
          <p:spPr bwMode="auto">
            <a:xfrm flipH="1">
              <a:off x="2969860" y="4966568"/>
              <a:ext cx="200122" cy="119226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64" name="AutoShape 6"/>
            <p:cNvCxnSpPr>
              <a:cxnSpLocks noChangeShapeType="1"/>
              <a:stCxn id="60" idx="5"/>
              <a:endCxn id="62" idx="1"/>
            </p:cNvCxnSpPr>
            <p:nvPr/>
          </p:nvCxnSpPr>
          <p:spPr bwMode="auto">
            <a:xfrm>
              <a:off x="2545019" y="4966568"/>
              <a:ext cx="210264" cy="119226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65" name="Oval 4"/>
            <p:cNvSpPr>
              <a:spLocks noChangeArrowheads="1"/>
            </p:cNvSpPr>
            <p:nvPr/>
          </p:nvSpPr>
          <p:spPr bwMode="auto">
            <a:xfrm>
              <a:off x="2710843" y="4343400"/>
              <a:ext cx="303458" cy="303458"/>
            </a:xfrm>
            <a:prstGeom prst="ellipse">
              <a:avLst/>
            </a:prstGeom>
            <a:solidFill>
              <a:srgbClr val="00FF42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C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cxnSp>
          <p:nvCxnSpPr>
            <p:cNvPr id="66" name="AutoShape 6"/>
            <p:cNvCxnSpPr>
              <a:cxnSpLocks noChangeShapeType="1"/>
              <a:stCxn id="65" idx="5"/>
              <a:endCxn id="61" idx="1"/>
            </p:cNvCxnSpPr>
            <p:nvPr/>
          </p:nvCxnSpPr>
          <p:spPr bwMode="auto">
            <a:xfrm>
              <a:off x="2969860" y="4602418"/>
              <a:ext cx="200122" cy="149572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67" name="AutoShape 6"/>
            <p:cNvCxnSpPr>
              <a:cxnSpLocks noChangeShapeType="1"/>
              <a:stCxn id="65" idx="3"/>
              <a:endCxn id="60" idx="7"/>
            </p:cNvCxnSpPr>
            <p:nvPr/>
          </p:nvCxnSpPr>
          <p:spPr bwMode="auto">
            <a:xfrm flipH="1">
              <a:off x="2545019" y="4602418"/>
              <a:ext cx="210264" cy="149572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67595" name="Straight Arrow Connector 67594"/>
            <p:cNvCxnSpPr/>
            <p:nvPr/>
          </p:nvCxnSpPr>
          <p:spPr>
            <a:xfrm>
              <a:off x="1676400" y="4836480"/>
              <a:ext cx="304800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/>
          <p:cNvGrpSpPr/>
          <p:nvPr/>
        </p:nvGrpSpPr>
        <p:grpSpPr>
          <a:xfrm>
            <a:off x="3657600" y="4343400"/>
            <a:ext cx="1676399" cy="1001412"/>
            <a:chOff x="3657600" y="4343400"/>
            <a:chExt cx="1676399" cy="1001412"/>
          </a:xfrm>
        </p:grpSpPr>
        <p:cxnSp>
          <p:nvCxnSpPr>
            <p:cNvPr id="73" name="Straight Arrow Connector 72"/>
            <p:cNvCxnSpPr/>
            <p:nvPr/>
          </p:nvCxnSpPr>
          <p:spPr>
            <a:xfrm>
              <a:off x="3657600" y="4836480"/>
              <a:ext cx="304800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Oval 4"/>
            <p:cNvSpPr>
              <a:spLocks noChangeArrowheads="1"/>
            </p:cNvSpPr>
            <p:nvPr/>
          </p:nvSpPr>
          <p:spPr bwMode="auto">
            <a:xfrm>
              <a:off x="4191000" y="4707550"/>
              <a:ext cx="303458" cy="303458"/>
            </a:xfrm>
            <a:prstGeom prst="ellipse">
              <a:avLst/>
            </a:prstGeom>
            <a:solidFill>
              <a:srgbClr val="00FF42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S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sp>
          <p:nvSpPr>
            <p:cNvPr id="76" name="Oval 4"/>
            <p:cNvSpPr>
              <a:spLocks noChangeArrowheads="1"/>
            </p:cNvSpPr>
            <p:nvPr/>
          </p:nvSpPr>
          <p:spPr bwMode="auto">
            <a:xfrm>
              <a:off x="5030541" y="4707550"/>
              <a:ext cx="303458" cy="303458"/>
            </a:xfrm>
            <a:prstGeom prst="ellipse">
              <a:avLst/>
            </a:prstGeom>
            <a:solidFill>
              <a:srgbClr val="00FF42"/>
            </a:solidFill>
            <a:ln w="57150" cmpd="sng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r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sp>
          <p:nvSpPr>
            <p:cNvPr id="77" name="Oval 4"/>
            <p:cNvSpPr>
              <a:spLocks noChangeArrowheads="1"/>
            </p:cNvSpPr>
            <p:nvPr/>
          </p:nvSpPr>
          <p:spPr bwMode="auto">
            <a:xfrm>
              <a:off x="4615842" y="5041354"/>
              <a:ext cx="303458" cy="303458"/>
            </a:xfrm>
            <a:prstGeom prst="ellipse">
              <a:avLst/>
            </a:prstGeom>
            <a:solidFill>
              <a:srgbClr val="FF3300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W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cxnSp>
          <p:nvCxnSpPr>
            <p:cNvPr id="78" name="AutoShape 6"/>
            <p:cNvCxnSpPr>
              <a:cxnSpLocks noChangeShapeType="1"/>
              <a:stCxn id="76" idx="3"/>
              <a:endCxn id="77" idx="7"/>
            </p:cNvCxnSpPr>
            <p:nvPr/>
          </p:nvCxnSpPr>
          <p:spPr bwMode="auto">
            <a:xfrm flipH="1">
              <a:off x="4874859" y="4966568"/>
              <a:ext cx="200122" cy="119226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79" name="AutoShape 6"/>
            <p:cNvCxnSpPr>
              <a:cxnSpLocks noChangeShapeType="1"/>
              <a:stCxn id="75" idx="5"/>
              <a:endCxn id="77" idx="1"/>
            </p:cNvCxnSpPr>
            <p:nvPr/>
          </p:nvCxnSpPr>
          <p:spPr bwMode="auto">
            <a:xfrm>
              <a:off x="4450018" y="4966568"/>
              <a:ext cx="210264" cy="119226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80" name="Oval 4"/>
            <p:cNvSpPr>
              <a:spLocks noChangeArrowheads="1"/>
            </p:cNvSpPr>
            <p:nvPr/>
          </p:nvSpPr>
          <p:spPr bwMode="auto">
            <a:xfrm>
              <a:off x="4615842" y="4343400"/>
              <a:ext cx="303458" cy="303458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C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cxnSp>
          <p:nvCxnSpPr>
            <p:cNvPr id="81" name="AutoShape 6"/>
            <p:cNvCxnSpPr>
              <a:cxnSpLocks noChangeShapeType="1"/>
              <a:stCxn id="80" idx="5"/>
              <a:endCxn id="76" idx="1"/>
            </p:cNvCxnSpPr>
            <p:nvPr/>
          </p:nvCxnSpPr>
          <p:spPr bwMode="auto">
            <a:xfrm>
              <a:off x="4874859" y="4602418"/>
              <a:ext cx="200122" cy="149572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82" name="AutoShape 6"/>
            <p:cNvCxnSpPr>
              <a:cxnSpLocks noChangeShapeType="1"/>
              <a:stCxn id="80" idx="3"/>
              <a:endCxn id="75" idx="7"/>
            </p:cNvCxnSpPr>
            <p:nvPr/>
          </p:nvCxnSpPr>
          <p:spPr bwMode="auto">
            <a:xfrm flipH="1">
              <a:off x="4450018" y="4602418"/>
              <a:ext cx="210264" cy="149572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5" name="Group 4"/>
          <p:cNvGrpSpPr/>
          <p:nvPr/>
        </p:nvGrpSpPr>
        <p:grpSpPr>
          <a:xfrm>
            <a:off x="5562600" y="4343400"/>
            <a:ext cx="1752600" cy="1001412"/>
            <a:chOff x="5562600" y="4343400"/>
            <a:chExt cx="1752600" cy="1001412"/>
          </a:xfrm>
        </p:grpSpPr>
        <p:sp>
          <p:nvSpPr>
            <p:cNvPr id="84" name="Oval 4"/>
            <p:cNvSpPr>
              <a:spLocks noChangeArrowheads="1"/>
            </p:cNvSpPr>
            <p:nvPr/>
          </p:nvSpPr>
          <p:spPr bwMode="auto">
            <a:xfrm>
              <a:off x="6172201" y="4707550"/>
              <a:ext cx="303458" cy="303458"/>
            </a:xfrm>
            <a:prstGeom prst="ellipse">
              <a:avLst/>
            </a:prstGeom>
            <a:solidFill>
              <a:srgbClr val="00FF42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S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sp>
          <p:nvSpPr>
            <p:cNvPr id="85" name="Oval 4"/>
            <p:cNvSpPr>
              <a:spLocks noChangeArrowheads="1"/>
            </p:cNvSpPr>
            <p:nvPr/>
          </p:nvSpPr>
          <p:spPr bwMode="auto">
            <a:xfrm>
              <a:off x="7011742" y="4707550"/>
              <a:ext cx="303458" cy="303458"/>
            </a:xfrm>
            <a:prstGeom prst="ellipse">
              <a:avLst/>
            </a:prstGeom>
            <a:solidFill>
              <a:srgbClr val="00FF42"/>
            </a:solidFill>
            <a:ln w="57150" cmpd="sng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r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sp>
          <p:nvSpPr>
            <p:cNvPr id="86" name="Oval 4"/>
            <p:cNvSpPr>
              <a:spLocks noChangeArrowheads="1"/>
            </p:cNvSpPr>
            <p:nvPr/>
          </p:nvSpPr>
          <p:spPr bwMode="auto">
            <a:xfrm>
              <a:off x="6597043" y="5041354"/>
              <a:ext cx="303458" cy="303458"/>
            </a:xfrm>
            <a:prstGeom prst="ellipse">
              <a:avLst/>
            </a:prstGeom>
            <a:solidFill>
              <a:srgbClr val="FF3300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W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cxnSp>
          <p:nvCxnSpPr>
            <p:cNvPr id="87" name="AutoShape 6"/>
            <p:cNvCxnSpPr>
              <a:cxnSpLocks noChangeShapeType="1"/>
              <a:stCxn id="85" idx="3"/>
              <a:endCxn id="86" idx="7"/>
            </p:cNvCxnSpPr>
            <p:nvPr/>
          </p:nvCxnSpPr>
          <p:spPr bwMode="auto">
            <a:xfrm flipH="1">
              <a:off x="6856060" y="4966568"/>
              <a:ext cx="200122" cy="119226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88" name="AutoShape 6"/>
            <p:cNvCxnSpPr>
              <a:cxnSpLocks noChangeShapeType="1"/>
              <a:stCxn id="84" idx="5"/>
              <a:endCxn id="86" idx="1"/>
            </p:cNvCxnSpPr>
            <p:nvPr/>
          </p:nvCxnSpPr>
          <p:spPr bwMode="auto">
            <a:xfrm>
              <a:off x="6431219" y="4966568"/>
              <a:ext cx="210264" cy="119226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89" name="Oval 4"/>
            <p:cNvSpPr>
              <a:spLocks noChangeArrowheads="1"/>
            </p:cNvSpPr>
            <p:nvPr/>
          </p:nvSpPr>
          <p:spPr bwMode="auto">
            <a:xfrm>
              <a:off x="6597043" y="4343400"/>
              <a:ext cx="303458" cy="303458"/>
            </a:xfrm>
            <a:prstGeom prst="ellipse">
              <a:avLst/>
            </a:prstGeom>
            <a:solidFill>
              <a:srgbClr val="00FF42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C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cxnSp>
          <p:nvCxnSpPr>
            <p:cNvPr id="90" name="AutoShape 6"/>
            <p:cNvCxnSpPr>
              <a:cxnSpLocks noChangeShapeType="1"/>
              <a:stCxn id="89" idx="5"/>
              <a:endCxn id="85" idx="1"/>
            </p:cNvCxnSpPr>
            <p:nvPr/>
          </p:nvCxnSpPr>
          <p:spPr bwMode="auto">
            <a:xfrm>
              <a:off x="6856060" y="4602418"/>
              <a:ext cx="200122" cy="149572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91" name="AutoShape 6"/>
            <p:cNvCxnSpPr>
              <a:cxnSpLocks noChangeShapeType="1"/>
              <a:stCxn id="89" idx="3"/>
              <a:endCxn id="84" idx="7"/>
            </p:cNvCxnSpPr>
            <p:nvPr/>
          </p:nvCxnSpPr>
          <p:spPr bwMode="auto">
            <a:xfrm flipH="1">
              <a:off x="6431219" y="4602418"/>
              <a:ext cx="210264" cy="149572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92" name="Straight Arrow Connector 91"/>
            <p:cNvCxnSpPr/>
            <p:nvPr/>
          </p:nvCxnSpPr>
          <p:spPr>
            <a:xfrm>
              <a:off x="5562600" y="4836480"/>
              <a:ext cx="304800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/>
        </p:nvGrpSpPr>
        <p:grpSpPr>
          <a:xfrm>
            <a:off x="7543800" y="4343400"/>
            <a:ext cx="1600199" cy="1001412"/>
            <a:chOff x="7543800" y="4343400"/>
            <a:chExt cx="1600199" cy="1001412"/>
          </a:xfrm>
        </p:grpSpPr>
        <p:cxnSp>
          <p:nvCxnSpPr>
            <p:cNvPr id="93" name="Straight Arrow Connector 92"/>
            <p:cNvCxnSpPr/>
            <p:nvPr/>
          </p:nvCxnSpPr>
          <p:spPr>
            <a:xfrm>
              <a:off x="7543800" y="4836480"/>
              <a:ext cx="304800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4"/>
            <p:cNvSpPr>
              <a:spLocks noChangeArrowheads="1"/>
            </p:cNvSpPr>
            <p:nvPr/>
          </p:nvSpPr>
          <p:spPr bwMode="auto">
            <a:xfrm>
              <a:off x="8001000" y="4707550"/>
              <a:ext cx="303458" cy="303458"/>
            </a:xfrm>
            <a:prstGeom prst="ellipse">
              <a:avLst/>
            </a:prstGeom>
            <a:solidFill>
              <a:srgbClr val="00FF42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S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sp>
          <p:nvSpPr>
            <p:cNvPr id="96" name="Oval 4"/>
            <p:cNvSpPr>
              <a:spLocks noChangeArrowheads="1"/>
            </p:cNvSpPr>
            <p:nvPr/>
          </p:nvSpPr>
          <p:spPr bwMode="auto">
            <a:xfrm>
              <a:off x="8840541" y="4707550"/>
              <a:ext cx="303458" cy="303458"/>
            </a:xfrm>
            <a:prstGeom prst="ellipse">
              <a:avLst/>
            </a:prstGeom>
            <a:solidFill>
              <a:srgbClr val="00FF42"/>
            </a:solidFill>
            <a:ln w="57150" cmpd="sng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r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sp>
          <p:nvSpPr>
            <p:cNvPr id="97" name="Oval 4"/>
            <p:cNvSpPr>
              <a:spLocks noChangeArrowheads="1"/>
            </p:cNvSpPr>
            <p:nvPr/>
          </p:nvSpPr>
          <p:spPr bwMode="auto">
            <a:xfrm>
              <a:off x="8425842" y="5041354"/>
              <a:ext cx="303458" cy="303458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W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cxnSp>
          <p:nvCxnSpPr>
            <p:cNvPr id="98" name="AutoShape 6"/>
            <p:cNvCxnSpPr>
              <a:cxnSpLocks noChangeShapeType="1"/>
              <a:stCxn id="96" idx="3"/>
              <a:endCxn id="97" idx="7"/>
            </p:cNvCxnSpPr>
            <p:nvPr/>
          </p:nvCxnSpPr>
          <p:spPr bwMode="auto">
            <a:xfrm flipH="1">
              <a:off x="8684859" y="4966568"/>
              <a:ext cx="200122" cy="119226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99" name="AutoShape 6"/>
            <p:cNvCxnSpPr>
              <a:cxnSpLocks noChangeShapeType="1"/>
              <a:stCxn id="95" idx="5"/>
              <a:endCxn id="97" idx="1"/>
            </p:cNvCxnSpPr>
            <p:nvPr/>
          </p:nvCxnSpPr>
          <p:spPr bwMode="auto">
            <a:xfrm>
              <a:off x="8260018" y="4966568"/>
              <a:ext cx="210264" cy="119226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100" name="Oval 4"/>
            <p:cNvSpPr>
              <a:spLocks noChangeArrowheads="1"/>
            </p:cNvSpPr>
            <p:nvPr/>
          </p:nvSpPr>
          <p:spPr bwMode="auto">
            <a:xfrm>
              <a:off x="8425842" y="4343400"/>
              <a:ext cx="303458" cy="303458"/>
            </a:xfrm>
            <a:prstGeom prst="ellipse">
              <a:avLst/>
            </a:prstGeom>
            <a:solidFill>
              <a:srgbClr val="00FF42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C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cxnSp>
          <p:nvCxnSpPr>
            <p:cNvPr id="101" name="AutoShape 6"/>
            <p:cNvCxnSpPr>
              <a:cxnSpLocks noChangeShapeType="1"/>
              <a:stCxn id="100" idx="5"/>
              <a:endCxn id="96" idx="1"/>
            </p:cNvCxnSpPr>
            <p:nvPr/>
          </p:nvCxnSpPr>
          <p:spPr bwMode="auto">
            <a:xfrm>
              <a:off x="8684859" y="4602418"/>
              <a:ext cx="200122" cy="149572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102" name="AutoShape 6"/>
            <p:cNvCxnSpPr>
              <a:cxnSpLocks noChangeShapeType="1"/>
              <a:stCxn id="100" idx="3"/>
              <a:endCxn id="95" idx="7"/>
            </p:cNvCxnSpPr>
            <p:nvPr/>
          </p:nvCxnSpPr>
          <p:spPr bwMode="auto">
            <a:xfrm flipH="1">
              <a:off x="8260018" y="4602418"/>
              <a:ext cx="210264" cy="149572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7" name="Group 6"/>
          <p:cNvGrpSpPr/>
          <p:nvPr/>
        </p:nvGrpSpPr>
        <p:grpSpPr>
          <a:xfrm>
            <a:off x="9372600" y="4343400"/>
            <a:ext cx="1752600" cy="1001412"/>
            <a:chOff x="9372600" y="4343400"/>
            <a:chExt cx="1752600" cy="1001412"/>
          </a:xfrm>
        </p:grpSpPr>
        <p:sp>
          <p:nvSpPr>
            <p:cNvPr id="104" name="Oval 4"/>
            <p:cNvSpPr>
              <a:spLocks noChangeArrowheads="1"/>
            </p:cNvSpPr>
            <p:nvPr/>
          </p:nvSpPr>
          <p:spPr bwMode="auto">
            <a:xfrm>
              <a:off x="9982201" y="4707550"/>
              <a:ext cx="303458" cy="303458"/>
            </a:xfrm>
            <a:prstGeom prst="ellipse">
              <a:avLst/>
            </a:prstGeom>
            <a:solidFill>
              <a:srgbClr val="00FF42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S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sp>
          <p:nvSpPr>
            <p:cNvPr id="105" name="Oval 4"/>
            <p:cNvSpPr>
              <a:spLocks noChangeArrowheads="1"/>
            </p:cNvSpPr>
            <p:nvPr/>
          </p:nvSpPr>
          <p:spPr bwMode="auto">
            <a:xfrm>
              <a:off x="10821742" y="4707550"/>
              <a:ext cx="303458" cy="303458"/>
            </a:xfrm>
            <a:prstGeom prst="ellipse">
              <a:avLst/>
            </a:prstGeom>
            <a:solidFill>
              <a:srgbClr val="00FF42"/>
            </a:solidFill>
            <a:ln w="57150" cmpd="sng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r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sp>
          <p:nvSpPr>
            <p:cNvPr id="106" name="Oval 4"/>
            <p:cNvSpPr>
              <a:spLocks noChangeArrowheads="1"/>
            </p:cNvSpPr>
            <p:nvPr/>
          </p:nvSpPr>
          <p:spPr bwMode="auto">
            <a:xfrm>
              <a:off x="10407043" y="5041354"/>
              <a:ext cx="303458" cy="303458"/>
            </a:xfrm>
            <a:prstGeom prst="ellipse">
              <a:avLst/>
            </a:prstGeom>
            <a:solidFill>
              <a:srgbClr val="FF3300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W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cxnSp>
          <p:nvCxnSpPr>
            <p:cNvPr id="107" name="AutoShape 6"/>
            <p:cNvCxnSpPr>
              <a:cxnSpLocks noChangeShapeType="1"/>
              <a:stCxn id="105" idx="3"/>
              <a:endCxn id="106" idx="7"/>
            </p:cNvCxnSpPr>
            <p:nvPr/>
          </p:nvCxnSpPr>
          <p:spPr bwMode="auto">
            <a:xfrm flipH="1">
              <a:off x="10666060" y="4966568"/>
              <a:ext cx="200122" cy="119226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108" name="AutoShape 6"/>
            <p:cNvCxnSpPr>
              <a:cxnSpLocks noChangeShapeType="1"/>
              <a:stCxn id="104" idx="5"/>
              <a:endCxn id="106" idx="1"/>
            </p:cNvCxnSpPr>
            <p:nvPr/>
          </p:nvCxnSpPr>
          <p:spPr bwMode="auto">
            <a:xfrm>
              <a:off x="10241219" y="4966568"/>
              <a:ext cx="210264" cy="119226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109" name="Oval 4"/>
            <p:cNvSpPr>
              <a:spLocks noChangeArrowheads="1"/>
            </p:cNvSpPr>
            <p:nvPr/>
          </p:nvSpPr>
          <p:spPr bwMode="auto">
            <a:xfrm>
              <a:off x="10407043" y="4343400"/>
              <a:ext cx="303458" cy="303458"/>
            </a:xfrm>
            <a:prstGeom prst="ellipse">
              <a:avLst/>
            </a:prstGeom>
            <a:solidFill>
              <a:srgbClr val="00FF42"/>
            </a:solidFill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>
                  <a:latin typeface="Calibri"/>
                  <a:cs typeface="Calibri"/>
                </a:rPr>
                <a:t>C</a:t>
              </a:r>
              <a:endParaRPr lang="en-US" baseline="-25000" dirty="0">
                <a:latin typeface="Calibri"/>
                <a:cs typeface="Calibri"/>
              </a:endParaRPr>
            </a:p>
          </p:txBody>
        </p:sp>
        <p:cxnSp>
          <p:nvCxnSpPr>
            <p:cNvPr id="110" name="AutoShape 6"/>
            <p:cNvCxnSpPr>
              <a:cxnSpLocks noChangeShapeType="1"/>
              <a:stCxn id="109" idx="5"/>
              <a:endCxn id="105" idx="1"/>
            </p:cNvCxnSpPr>
            <p:nvPr/>
          </p:nvCxnSpPr>
          <p:spPr bwMode="auto">
            <a:xfrm>
              <a:off x="10666060" y="4602418"/>
              <a:ext cx="200122" cy="149572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111" name="AutoShape 6"/>
            <p:cNvCxnSpPr>
              <a:cxnSpLocks noChangeShapeType="1"/>
              <a:stCxn id="109" idx="3"/>
              <a:endCxn id="104" idx="7"/>
            </p:cNvCxnSpPr>
            <p:nvPr/>
          </p:nvCxnSpPr>
          <p:spPr bwMode="auto">
            <a:xfrm flipH="1">
              <a:off x="10241219" y="4602418"/>
              <a:ext cx="210264" cy="149572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112" name="Straight Arrow Connector 111"/>
            <p:cNvCxnSpPr/>
            <p:nvPr/>
          </p:nvCxnSpPr>
          <p:spPr>
            <a:xfrm>
              <a:off x="9372600" y="4836480"/>
              <a:ext cx="304800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3" name="Straight Arrow Connector 112"/>
          <p:cNvCxnSpPr/>
          <p:nvPr/>
        </p:nvCxnSpPr>
        <p:spPr>
          <a:xfrm>
            <a:off x="11430000" y="4871892"/>
            <a:ext cx="304800" cy="0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381000" y="6172200"/>
            <a:ext cx="2865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</a:t>
            </a:r>
            <a:r>
              <a:rPr lang="en-US" i="1" dirty="0">
                <a:solidFill>
                  <a:srgbClr val="CC00CC"/>
                </a:solidFill>
              </a:rPr>
              <a:t>S</a:t>
            </a:r>
            <a:r>
              <a:rPr lang="en-US" dirty="0">
                <a:solidFill>
                  <a:srgbClr val="CC00CC"/>
                </a:solidFill>
              </a:rPr>
              <a:t> ~ </a:t>
            </a:r>
            <a:r>
              <a:rPr lang="en-US" i="1" dirty="0">
                <a:solidFill>
                  <a:srgbClr val="CC00CC"/>
                </a:solidFill>
              </a:rPr>
              <a:t>P</a:t>
            </a:r>
            <a:r>
              <a:rPr lang="en-US" dirty="0">
                <a:solidFill>
                  <a:srgbClr val="CC00CC"/>
                </a:solidFill>
              </a:rPr>
              <a:t>(</a:t>
            </a:r>
            <a:r>
              <a:rPr lang="en-US" i="1" dirty="0">
                <a:solidFill>
                  <a:srgbClr val="CC00CC"/>
                </a:solidFill>
              </a:rPr>
              <a:t>S</a:t>
            </a:r>
            <a:r>
              <a:rPr lang="en-US" dirty="0">
                <a:solidFill>
                  <a:srgbClr val="CC00CC"/>
                </a:solidFill>
              </a:rPr>
              <a:t> | </a:t>
            </a:r>
            <a:r>
              <a:rPr lang="en-US" i="1" dirty="0">
                <a:solidFill>
                  <a:srgbClr val="CC00CC"/>
                </a:solidFill>
              </a:rPr>
              <a:t>c</a:t>
            </a:r>
            <a:r>
              <a:rPr lang="en-US" dirty="0">
                <a:solidFill>
                  <a:srgbClr val="CC00CC"/>
                </a:solidFill>
              </a:rPr>
              <a:t>, </a:t>
            </a:r>
            <a:r>
              <a:rPr lang="en-US" i="1" dirty="0">
                <a:solidFill>
                  <a:srgbClr val="CC00CC"/>
                </a:solidFill>
              </a:rPr>
              <a:t>r</a:t>
            </a:r>
            <a:r>
              <a:rPr lang="en-US" dirty="0">
                <a:solidFill>
                  <a:srgbClr val="CC00CC"/>
                </a:solidFill>
              </a:rPr>
              <a:t>,</a:t>
            </a:r>
            <a:r>
              <a:rPr lang="en-US" dirty="0"/>
              <a:t> 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i="1" dirty="0">
                <a:solidFill>
                  <a:srgbClr val="CC00CC"/>
                </a:solidFill>
              </a:rPr>
              <a:t>w</a:t>
            </a:r>
            <a:r>
              <a:rPr lang="en-US" dirty="0">
                <a:solidFill>
                  <a:srgbClr val="CC00CC"/>
                </a:solidFill>
              </a:rPr>
              <a:t>)</a:t>
            </a:r>
          </a:p>
        </p:txBody>
      </p:sp>
      <p:sp>
        <p:nvSpPr>
          <p:cNvPr id="114" name="TextBox 113"/>
          <p:cNvSpPr txBox="1"/>
          <p:nvPr/>
        </p:nvSpPr>
        <p:spPr>
          <a:xfrm>
            <a:off x="4648200" y="6172200"/>
            <a:ext cx="2444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</a:t>
            </a:r>
            <a:r>
              <a:rPr lang="en-US" i="1" dirty="0">
                <a:solidFill>
                  <a:srgbClr val="CC00CC"/>
                </a:solidFill>
              </a:rPr>
              <a:t>C</a:t>
            </a:r>
            <a:r>
              <a:rPr lang="en-US" dirty="0">
                <a:solidFill>
                  <a:srgbClr val="CC00CC"/>
                </a:solidFill>
              </a:rPr>
              <a:t> ~ </a:t>
            </a:r>
            <a:r>
              <a:rPr lang="en-US" i="1" dirty="0">
                <a:solidFill>
                  <a:srgbClr val="CC00CC"/>
                </a:solidFill>
              </a:rPr>
              <a:t>P</a:t>
            </a:r>
            <a:r>
              <a:rPr lang="en-US" dirty="0">
                <a:solidFill>
                  <a:srgbClr val="CC00CC"/>
                </a:solidFill>
              </a:rPr>
              <a:t>(</a:t>
            </a:r>
            <a:r>
              <a:rPr lang="en-US" i="1" dirty="0">
                <a:solidFill>
                  <a:srgbClr val="CC00CC"/>
                </a:solidFill>
              </a:rPr>
              <a:t>C</a:t>
            </a:r>
            <a:r>
              <a:rPr lang="en-US" dirty="0">
                <a:solidFill>
                  <a:srgbClr val="CC00CC"/>
                </a:solidFill>
              </a:rPr>
              <a:t> | </a:t>
            </a:r>
            <a:r>
              <a:rPr lang="en-US" i="1" dirty="0">
                <a:solidFill>
                  <a:srgbClr val="CC00CC"/>
                </a:solidFill>
              </a:rPr>
              <a:t>s</a:t>
            </a:r>
            <a:r>
              <a:rPr lang="en-US" dirty="0">
                <a:solidFill>
                  <a:srgbClr val="CC00CC"/>
                </a:solidFill>
              </a:rPr>
              <a:t>, </a:t>
            </a:r>
            <a:r>
              <a:rPr lang="en-US" i="1" dirty="0">
                <a:solidFill>
                  <a:srgbClr val="CC00CC"/>
                </a:solidFill>
              </a:rPr>
              <a:t>r</a:t>
            </a:r>
            <a:r>
              <a:rPr lang="en-US" dirty="0">
                <a:solidFill>
                  <a:srgbClr val="CC00CC"/>
                </a:solidFill>
              </a:rPr>
              <a:t>)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8604588" y="6172200"/>
            <a:ext cx="254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</a:t>
            </a:r>
            <a:r>
              <a:rPr lang="en-US" i="1" dirty="0">
                <a:solidFill>
                  <a:srgbClr val="CC00CC"/>
                </a:solidFill>
              </a:rPr>
              <a:t>W</a:t>
            </a:r>
            <a:r>
              <a:rPr lang="en-US" dirty="0">
                <a:solidFill>
                  <a:srgbClr val="CC00CC"/>
                </a:solidFill>
              </a:rPr>
              <a:t> ~ </a:t>
            </a:r>
            <a:r>
              <a:rPr lang="en-US" i="1" dirty="0">
                <a:solidFill>
                  <a:srgbClr val="CC00CC"/>
                </a:solidFill>
              </a:rPr>
              <a:t>P</a:t>
            </a:r>
            <a:r>
              <a:rPr lang="en-US" dirty="0">
                <a:solidFill>
                  <a:srgbClr val="CC00CC"/>
                </a:solidFill>
              </a:rPr>
              <a:t>(</a:t>
            </a:r>
            <a:r>
              <a:rPr lang="en-US" i="1" dirty="0">
                <a:solidFill>
                  <a:srgbClr val="CC00CC"/>
                </a:solidFill>
              </a:rPr>
              <a:t>W</a:t>
            </a:r>
            <a:r>
              <a:rPr lang="en-US" dirty="0">
                <a:solidFill>
                  <a:srgbClr val="CC00CC"/>
                </a:solidFill>
              </a:rPr>
              <a:t> | </a:t>
            </a:r>
            <a:r>
              <a:rPr lang="en-US" i="1" dirty="0">
                <a:solidFill>
                  <a:srgbClr val="CC00CC"/>
                </a:solidFill>
              </a:rPr>
              <a:t>s</a:t>
            </a:r>
            <a:r>
              <a:rPr lang="en-US" dirty="0">
                <a:solidFill>
                  <a:srgbClr val="CC00CC"/>
                </a:solidFill>
              </a:rPr>
              <a:t>, </a:t>
            </a:r>
            <a:r>
              <a:rPr lang="en-US" i="1" dirty="0">
                <a:solidFill>
                  <a:srgbClr val="CC00CC"/>
                </a:solidFill>
              </a:rPr>
              <a:t>r</a:t>
            </a:r>
            <a:r>
              <a:rPr lang="en-US" dirty="0">
                <a:solidFill>
                  <a:srgbClr val="CC00CC"/>
                </a:solidFill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4" grpId="0"/>
      <p:bldP spid="11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07E82-ABCD-A549-B918-867C20B34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Markov chain given </a:t>
            </a:r>
            <a:r>
              <a:rPr lang="en-US" i="1" dirty="0">
                <a:solidFill>
                  <a:srgbClr val="CC00CD"/>
                </a:solidFill>
              </a:rPr>
              <a:t>s</a:t>
            </a:r>
            <a:r>
              <a:rPr lang="en-US" dirty="0"/>
              <a:t>, </a:t>
            </a:r>
            <a:r>
              <a:rPr lang="en-US" i="1" dirty="0">
                <a:solidFill>
                  <a:srgbClr val="CC00CD"/>
                </a:solidFill>
              </a:rPr>
              <a:t>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B7D1C5-D413-6D4C-ADFA-BBA018BE6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BBA2E-7FD9-46B8-A226-C36B49A97BFD}" type="slidenum">
              <a:rPr lang="en-US" smtClean="0"/>
              <a:pPr/>
              <a:t>32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C1F559-E6E5-304B-98F6-D25F4FD24E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711" y="1176096"/>
            <a:ext cx="6418578" cy="501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1993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A7057-ADFF-544F-886F-FF7B916A5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Gibbs sampling and MCMC in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C04F2-1DA6-BC4B-99A4-367D59543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most commonly used method for large Bayes nets</a:t>
            </a:r>
          </a:p>
          <a:p>
            <a:pPr lvl="1"/>
            <a:r>
              <a:rPr lang="en-US" dirty="0"/>
              <a:t>See, e.g., BUGS, JAGS, STAN, </a:t>
            </a:r>
            <a:r>
              <a:rPr lang="en-US" dirty="0" err="1"/>
              <a:t>infer.net</a:t>
            </a:r>
            <a:r>
              <a:rPr lang="en-US" dirty="0"/>
              <a:t>, BLOG, etc.</a:t>
            </a:r>
          </a:p>
          <a:p>
            <a:r>
              <a:rPr lang="en-US" dirty="0"/>
              <a:t>Can be </a:t>
            </a:r>
            <a:r>
              <a:rPr lang="en-US" i="1" u="sng" dirty="0"/>
              <a:t>compiled</a:t>
            </a:r>
            <a:r>
              <a:rPr lang="en-US" dirty="0"/>
              <a:t> to run very fast</a:t>
            </a:r>
          </a:p>
          <a:p>
            <a:pPr lvl="1"/>
            <a:r>
              <a:rPr lang="en-US" dirty="0"/>
              <a:t>Eliminate all data structure references, just multiply and sample</a:t>
            </a:r>
          </a:p>
          <a:p>
            <a:pPr lvl="1"/>
            <a:r>
              <a:rPr lang="en-US" dirty="0"/>
              <a:t>~100 million samples per second on a laptop</a:t>
            </a:r>
          </a:p>
          <a:p>
            <a:r>
              <a:rPr lang="en-US" dirty="0"/>
              <a:t>Can run asynchronously in parallel (one processor per variable)</a:t>
            </a:r>
          </a:p>
          <a:p>
            <a:r>
              <a:rPr lang="en-US" dirty="0"/>
              <a:t>Many cognitive scientists suggest the brain runs on MCMC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35B67E-89B4-714B-BCE8-D3F011F94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BBA2E-7FD9-46B8-A226-C36B49A97BFD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059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Consistency of Gibbs (see AIMA 13.4.2 for details)</a:t>
            </a:r>
          </a:p>
        </p:txBody>
      </p:sp>
      <p:sp>
        <p:nvSpPr>
          <p:cNvPr id="70658" name="Content Placeholder 2"/>
          <p:cNvSpPr>
            <a:spLocks noGrp="1"/>
          </p:cNvSpPr>
          <p:nvPr>
            <p:ph idx="1"/>
          </p:nvPr>
        </p:nvSpPr>
        <p:spPr>
          <a:xfrm>
            <a:off x="335665" y="1186004"/>
            <a:ext cx="11574683" cy="4990960"/>
          </a:xfrm>
        </p:spPr>
        <p:txBody>
          <a:bodyPr/>
          <a:lstStyle/>
          <a:p>
            <a:r>
              <a:rPr lang="en-US" sz="2800" dirty="0">
                <a:ea typeface="ＭＳ Ｐゴシック" pitchFamily="34" charset="-128"/>
              </a:rPr>
              <a:t>Suppose we run it for a long time and predict the probability of reaching any given state at time </a:t>
            </a:r>
            <a:r>
              <a:rPr lang="en-US" sz="2800" i="1" dirty="0">
                <a:solidFill>
                  <a:srgbClr val="CC00CD"/>
                </a:solidFill>
                <a:ea typeface="ＭＳ Ｐゴシック" pitchFamily="34" charset="-128"/>
              </a:rPr>
              <a:t>t</a:t>
            </a:r>
            <a:r>
              <a:rPr lang="en-US" sz="2800" dirty="0">
                <a:ea typeface="ＭＳ Ｐゴシック" pitchFamily="34" charset="-128"/>
              </a:rPr>
              <a:t>: </a:t>
            </a:r>
            <a:r>
              <a:rPr lang="en-US" sz="2800" i="1" dirty="0">
                <a:solidFill>
                  <a:srgbClr val="CC00CC"/>
                </a:solidFill>
                <a:sym typeface="Symbol"/>
              </a:rPr>
              <a:t>π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t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sz="2800" i="1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sz="2800" baseline="-25000" dirty="0">
                <a:solidFill>
                  <a:srgbClr val="CC00CC"/>
                </a:solidFill>
                <a:sym typeface="Symbol"/>
              </a:rPr>
              <a:t>1</a:t>
            </a:r>
            <a:r>
              <a:rPr lang="en-US" sz="2800" i="1" dirty="0">
                <a:solidFill>
                  <a:srgbClr val="CC00CC"/>
                </a:solidFill>
                <a:sym typeface="Symbol"/>
              </a:rPr>
              <a:t>,...,x</a:t>
            </a:r>
            <a:r>
              <a:rPr lang="en-US" sz="2800" i="1" baseline="-25000" dirty="0">
                <a:solidFill>
                  <a:srgbClr val="CC00CC"/>
                </a:solidFill>
                <a:sym typeface="Symbol"/>
              </a:rPr>
              <a:t>n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) </a:t>
            </a:r>
            <a:r>
              <a:rPr lang="en-US" sz="2800" dirty="0">
                <a:ea typeface="ＭＳ Ｐゴシック" pitchFamily="34" charset="-128"/>
                <a:sym typeface="Symbol"/>
              </a:rPr>
              <a:t>or </a:t>
            </a:r>
            <a:r>
              <a:rPr lang="en-US" sz="2800" i="1" dirty="0">
                <a:solidFill>
                  <a:srgbClr val="CC00CC"/>
                </a:solidFill>
                <a:sym typeface="Symbol"/>
              </a:rPr>
              <a:t>π</a:t>
            </a:r>
            <a:r>
              <a:rPr lang="en-US" sz="2800" i="1" baseline="-25000" dirty="0">
                <a:solidFill>
                  <a:srgbClr val="CC00CC"/>
                </a:solidFill>
                <a:sym typeface="Symbol"/>
              </a:rPr>
              <a:t>t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sz="2800" b="1" u="sng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) </a:t>
            </a:r>
            <a:endParaRPr lang="en-US" sz="1600" dirty="0">
              <a:ea typeface="ＭＳ Ｐゴシック" pitchFamily="34" charset="-128"/>
            </a:endParaRPr>
          </a:p>
          <a:p>
            <a:pPr marL="342882" lvl="2" indent="-342882"/>
            <a:r>
              <a:rPr lang="en-US" sz="2800" dirty="0">
                <a:solidFill>
                  <a:srgbClr val="000090"/>
                </a:solidFill>
                <a:ea typeface="ＭＳ Ｐゴシック" pitchFamily="34" charset="-128"/>
              </a:rPr>
              <a:t>Each Gibbs sampling step (pick a variable, resample its value) applied to a state</a:t>
            </a:r>
            <a:r>
              <a:rPr lang="en-US" sz="2800" dirty="0">
                <a:ea typeface="ＭＳ Ｐゴシック" pitchFamily="34" charset="-128"/>
              </a:rPr>
              <a:t> </a:t>
            </a:r>
            <a:r>
              <a:rPr lang="en-US" sz="2800" b="1" u="sng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sz="2800" dirty="0">
                <a:solidFill>
                  <a:srgbClr val="000090"/>
                </a:solidFill>
                <a:ea typeface="ＭＳ Ｐゴシック" pitchFamily="34" charset="-128"/>
              </a:rPr>
              <a:t>has a probability </a:t>
            </a:r>
            <a:r>
              <a:rPr lang="en-US" sz="2800" i="1" dirty="0">
                <a:solidFill>
                  <a:srgbClr val="CC00CC"/>
                </a:solidFill>
                <a:ea typeface="ＭＳ Ｐゴシック" pitchFamily="34" charset="-128"/>
                <a:sym typeface="Symbol"/>
              </a:rPr>
              <a:t>k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sz="2800" b="1" u="sng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sz="2800" b="1" dirty="0">
                <a:solidFill>
                  <a:srgbClr val="CC00CC"/>
                </a:solidFill>
                <a:sym typeface="Symbol"/>
              </a:rPr>
              <a:t>’</a:t>
            </a:r>
            <a:r>
              <a:rPr lang="en-US" sz="2800" i="1" baseline="-25000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| </a:t>
            </a:r>
            <a:r>
              <a:rPr lang="en-US" sz="2800" b="1" u="sng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) </a:t>
            </a:r>
            <a:r>
              <a:rPr lang="en-US" sz="2800" dirty="0">
                <a:solidFill>
                  <a:srgbClr val="000090"/>
                </a:solidFill>
                <a:ea typeface="ＭＳ Ｐゴシック" pitchFamily="34" charset="-128"/>
              </a:rPr>
              <a:t>of reaching a next state </a:t>
            </a:r>
            <a:r>
              <a:rPr lang="en-US" sz="2800" b="1" u="sng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sz="2800" b="1" dirty="0">
                <a:solidFill>
                  <a:srgbClr val="CC00CC"/>
                </a:solidFill>
                <a:sym typeface="Symbol"/>
              </a:rPr>
              <a:t>’</a:t>
            </a:r>
            <a:r>
              <a:rPr lang="en-US" sz="2800" i="1" baseline="-25000" dirty="0">
                <a:solidFill>
                  <a:srgbClr val="CC00CC"/>
                </a:solidFill>
                <a:sym typeface="Symbol"/>
              </a:rPr>
              <a:t> </a:t>
            </a:r>
          </a:p>
          <a:p>
            <a:pPr marL="342882" lvl="2" indent="-342882"/>
            <a:r>
              <a:rPr lang="en-US" sz="2800" dirty="0">
                <a:solidFill>
                  <a:srgbClr val="000090"/>
                </a:solidFill>
                <a:ea typeface="ＭＳ Ｐゴシック" pitchFamily="34" charset="-128"/>
              </a:rPr>
              <a:t>So </a:t>
            </a:r>
            <a:r>
              <a:rPr lang="en-US" sz="2800" i="1" dirty="0">
                <a:solidFill>
                  <a:srgbClr val="CC00CC"/>
                </a:solidFill>
                <a:sym typeface="Symbol"/>
              </a:rPr>
              <a:t>π</a:t>
            </a:r>
            <a:r>
              <a:rPr lang="en-US" sz="2800" i="1" baseline="-25000" dirty="0">
                <a:solidFill>
                  <a:srgbClr val="CC00CC"/>
                </a:solidFill>
                <a:sym typeface="Symbol"/>
              </a:rPr>
              <a:t>t</a:t>
            </a:r>
            <a:r>
              <a:rPr lang="en-US" sz="2800" baseline="-25000" dirty="0">
                <a:solidFill>
                  <a:srgbClr val="CC00CC"/>
                </a:solidFill>
                <a:sym typeface="Symbol"/>
              </a:rPr>
              <a:t>+1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sz="2800" b="1" u="sng" dirty="0">
                <a:solidFill>
                  <a:srgbClr val="CC00CC"/>
                </a:solidFill>
                <a:sym typeface="Symbol"/>
              </a:rPr>
              <a:t>x’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) = </a:t>
            </a:r>
            <a:r>
              <a:rPr lang="en-US" sz="3600" b="1" u="sng" baseline="-25000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sz="2800" i="1" baseline="-25000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sz="2800" i="1" dirty="0">
                <a:solidFill>
                  <a:srgbClr val="CC00CC"/>
                </a:solidFill>
                <a:ea typeface="ＭＳ Ｐゴシック" pitchFamily="34" charset="-128"/>
                <a:sym typeface="Symbol"/>
              </a:rPr>
              <a:t>k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sz="2800" b="1" u="sng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sz="2800" b="1" dirty="0">
                <a:solidFill>
                  <a:srgbClr val="CC00CC"/>
                </a:solidFill>
                <a:sym typeface="Symbol"/>
              </a:rPr>
              <a:t>’</a:t>
            </a:r>
            <a:r>
              <a:rPr lang="en-US" sz="2800" i="1" baseline="-25000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| </a:t>
            </a:r>
            <a:r>
              <a:rPr lang="en-US" sz="2800" b="1" u="sng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) </a:t>
            </a:r>
            <a:r>
              <a:rPr lang="en-US" sz="2800" i="1" dirty="0">
                <a:solidFill>
                  <a:srgbClr val="CC00CC"/>
                </a:solidFill>
                <a:sym typeface="Symbol"/>
              </a:rPr>
              <a:t>π</a:t>
            </a:r>
            <a:r>
              <a:rPr lang="en-US" sz="2800" i="1" baseline="-25000" dirty="0">
                <a:solidFill>
                  <a:srgbClr val="CC00CC"/>
                </a:solidFill>
                <a:sym typeface="Symbol"/>
              </a:rPr>
              <a:t>t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sz="2800" b="1" u="sng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) </a:t>
            </a:r>
            <a:r>
              <a:rPr lang="en-US" sz="2800" dirty="0">
                <a:solidFill>
                  <a:srgbClr val="000090"/>
                </a:solidFill>
                <a:ea typeface="ＭＳ Ｐゴシック" pitchFamily="34" charset="-128"/>
                <a:sym typeface="Symbol"/>
              </a:rPr>
              <a:t>or, in matrix/vector form </a:t>
            </a:r>
            <a:r>
              <a:rPr lang="en-US" sz="2800" i="1" dirty="0">
                <a:solidFill>
                  <a:srgbClr val="CC00CC"/>
                </a:solidFill>
                <a:sym typeface="Symbol"/>
              </a:rPr>
              <a:t>π</a:t>
            </a:r>
            <a:r>
              <a:rPr lang="en-US" sz="2800" i="1" baseline="-25000" dirty="0">
                <a:solidFill>
                  <a:srgbClr val="CC00CC"/>
                </a:solidFill>
                <a:sym typeface="Symbol"/>
              </a:rPr>
              <a:t>t</a:t>
            </a:r>
            <a:r>
              <a:rPr lang="en-US" sz="2800" baseline="-25000" dirty="0">
                <a:solidFill>
                  <a:srgbClr val="CC00CC"/>
                </a:solidFill>
                <a:sym typeface="Symbol"/>
              </a:rPr>
              <a:t>+1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 = </a:t>
            </a:r>
            <a:r>
              <a:rPr lang="en-US" sz="2800" b="1" dirty="0">
                <a:solidFill>
                  <a:srgbClr val="CC00CC"/>
                </a:solidFill>
                <a:sym typeface="Symbol"/>
              </a:rPr>
              <a:t>K</a:t>
            </a:r>
            <a:r>
              <a:rPr lang="en-US" sz="2800" i="1" dirty="0">
                <a:solidFill>
                  <a:srgbClr val="CC00CC"/>
                </a:solidFill>
                <a:sym typeface="Symbol"/>
              </a:rPr>
              <a:t>π</a:t>
            </a:r>
            <a:r>
              <a:rPr lang="en-US" sz="2800" i="1" baseline="-25000" dirty="0">
                <a:solidFill>
                  <a:srgbClr val="CC00CC"/>
                </a:solidFill>
                <a:sym typeface="Symbol"/>
              </a:rPr>
              <a:t>t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 </a:t>
            </a:r>
            <a:endParaRPr lang="en-US" sz="1600" dirty="0">
              <a:ea typeface="ＭＳ Ｐゴシック" pitchFamily="34" charset="-128"/>
            </a:endParaRPr>
          </a:p>
          <a:p>
            <a:r>
              <a:rPr lang="en-US" sz="2800" dirty="0">
                <a:ea typeface="ＭＳ Ｐゴシック" pitchFamily="34" charset="-128"/>
              </a:rPr>
              <a:t>When the process is in equilibrium </a:t>
            </a:r>
            <a:r>
              <a:rPr lang="en-US" sz="2800" i="1" dirty="0">
                <a:solidFill>
                  <a:srgbClr val="CC00CC"/>
                </a:solidFill>
                <a:sym typeface="Symbol"/>
              </a:rPr>
              <a:t>π</a:t>
            </a:r>
            <a:r>
              <a:rPr lang="en-US" sz="2800" i="1" baseline="-25000" dirty="0">
                <a:solidFill>
                  <a:srgbClr val="CC00CC"/>
                </a:solidFill>
                <a:sym typeface="Symbol"/>
              </a:rPr>
              <a:t>t</a:t>
            </a:r>
            <a:r>
              <a:rPr lang="en-US" sz="2800" baseline="-25000" dirty="0">
                <a:solidFill>
                  <a:srgbClr val="CC00CC"/>
                </a:solidFill>
                <a:sym typeface="Symbol"/>
              </a:rPr>
              <a:t>+1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 = </a:t>
            </a:r>
            <a:r>
              <a:rPr lang="en-US" sz="2800" i="1" dirty="0">
                <a:solidFill>
                  <a:srgbClr val="CC00CC"/>
                </a:solidFill>
                <a:sym typeface="Symbol"/>
              </a:rPr>
              <a:t>π</a:t>
            </a:r>
            <a:r>
              <a:rPr lang="en-US" sz="2800" i="1" baseline="-25000" dirty="0">
                <a:solidFill>
                  <a:srgbClr val="CC00CC"/>
                </a:solidFill>
                <a:sym typeface="Symbol"/>
              </a:rPr>
              <a:t>t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 = </a:t>
            </a:r>
            <a:r>
              <a:rPr lang="en-US" sz="2800" i="1" dirty="0">
                <a:solidFill>
                  <a:srgbClr val="CC00CC"/>
                </a:solidFill>
                <a:sym typeface="Symbol"/>
              </a:rPr>
              <a:t>π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sz="2800" dirty="0">
                <a:solidFill>
                  <a:srgbClr val="000090"/>
                </a:solidFill>
                <a:sym typeface="Symbol"/>
              </a:rPr>
              <a:t>so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sz="2800" b="1" dirty="0">
                <a:solidFill>
                  <a:srgbClr val="CC00CC"/>
                </a:solidFill>
                <a:sym typeface="Symbol"/>
              </a:rPr>
              <a:t>K</a:t>
            </a:r>
            <a:r>
              <a:rPr lang="en-US" sz="2800" i="1" dirty="0">
                <a:solidFill>
                  <a:srgbClr val="CC00CC"/>
                </a:solidFill>
                <a:sym typeface="Symbol"/>
              </a:rPr>
              <a:t>π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 = </a:t>
            </a:r>
            <a:r>
              <a:rPr lang="en-US" sz="2800" i="1" dirty="0">
                <a:solidFill>
                  <a:srgbClr val="CC00CC"/>
                </a:solidFill>
                <a:sym typeface="Symbol"/>
              </a:rPr>
              <a:t>π</a:t>
            </a:r>
            <a:endParaRPr lang="en-US" sz="1400" dirty="0">
              <a:ea typeface="ＭＳ Ｐゴシック" pitchFamily="34" charset="-128"/>
            </a:endParaRPr>
          </a:p>
          <a:p>
            <a:r>
              <a:rPr lang="en-US" sz="2800" dirty="0">
                <a:ea typeface="ＭＳ Ｐゴシック" pitchFamily="34" charset="-128"/>
              </a:rPr>
              <a:t>This has a unique* solution </a:t>
            </a:r>
            <a:r>
              <a:rPr lang="en-US" sz="2800" i="1" dirty="0">
                <a:solidFill>
                  <a:srgbClr val="CC00CC"/>
                </a:solidFill>
                <a:sym typeface="Symbol"/>
              </a:rPr>
              <a:t>π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 = P(</a:t>
            </a:r>
            <a:r>
              <a:rPr lang="en-US" sz="2800" i="1" dirty="0">
                <a:solidFill>
                  <a:srgbClr val="CC00CC"/>
                </a:solidFill>
                <a:sym typeface="Symbol"/>
              </a:rPr>
              <a:t>x</a:t>
            </a:r>
            <a:r>
              <a:rPr lang="en-US" sz="2800" baseline="-25000" dirty="0">
                <a:solidFill>
                  <a:srgbClr val="CC00CC"/>
                </a:solidFill>
                <a:sym typeface="Symbol"/>
              </a:rPr>
              <a:t>1</a:t>
            </a:r>
            <a:r>
              <a:rPr lang="en-US" sz="2800" i="1" dirty="0">
                <a:solidFill>
                  <a:srgbClr val="CC00CC"/>
                </a:solidFill>
                <a:sym typeface="Symbol"/>
              </a:rPr>
              <a:t>,...,</a:t>
            </a:r>
            <a:r>
              <a:rPr lang="en-US" sz="2800" i="1" dirty="0" err="1">
                <a:solidFill>
                  <a:srgbClr val="CC00CC"/>
                </a:solidFill>
                <a:sym typeface="Symbol"/>
              </a:rPr>
              <a:t>x</a:t>
            </a:r>
            <a:r>
              <a:rPr lang="en-US" sz="2800" i="1" baseline="-25000" dirty="0" err="1">
                <a:solidFill>
                  <a:srgbClr val="CC00CC"/>
                </a:solidFill>
                <a:sym typeface="Symbol"/>
              </a:rPr>
              <a:t>n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 | </a:t>
            </a:r>
            <a:r>
              <a:rPr lang="en-US" sz="2800" i="1" dirty="0">
                <a:solidFill>
                  <a:srgbClr val="CC00CC"/>
                </a:solidFill>
                <a:sym typeface="Symbol"/>
              </a:rPr>
              <a:t>e</a:t>
            </a:r>
            <a:r>
              <a:rPr lang="en-US" sz="2800" baseline="-25000" dirty="0">
                <a:solidFill>
                  <a:srgbClr val="CC00CC"/>
                </a:solidFill>
                <a:sym typeface="Symbol"/>
              </a:rPr>
              <a:t>1</a:t>
            </a:r>
            <a:r>
              <a:rPr lang="en-US" sz="2800" i="1" dirty="0">
                <a:solidFill>
                  <a:srgbClr val="CC00CC"/>
                </a:solidFill>
                <a:sym typeface="Symbol"/>
              </a:rPr>
              <a:t>,...,e</a:t>
            </a:r>
            <a:r>
              <a:rPr lang="en-US" sz="2800" i="1" baseline="-25000" dirty="0">
                <a:solidFill>
                  <a:srgbClr val="CC00CC"/>
                </a:solidFill>
                <a:sym typeface="Symbol"/>
              </a:rPr>
              <a:t>k</a:t>
            </a:r>
            <a:r>
              <a:rPr lang="en-US" sz="2800" dirty="0">
                <a:solidFill>
                  <a:srgbClr val="CC00CC"/>
                </a:solidFill>
                <a:sym typeface="Symbol"/>
              </a:rPr>
              <a:t>)</a:t>
            </a:r>
          </a:p>
          <a:p>
            <a:pPr lvl="2"/>
            <a:r>
              <a:rPr lang="en-US" sz="2000" dirty="0">
                <a:ea typeface="ＭＳ Ｐゴシック" pitchFamily="34" charset="-128"/>
              </a:rPr>
              <a:t>* Markov chain must be </a:t>
            </a:r>
            <a:r>
              <a:rPr lang="en-US" sz="2000" b="1" i="1" dirty="0">
                <a:solidFill>
                  <a:srgbClr val="3333FF"/>
                </a:solidFill>
                <a:ea typeface="ＭＳ Ｐゴシック" pitchFamily="34" charset="-128"/>
              </a:rPr>
              <a:t>ergodic</a:t>
            </a:r>
            <a:r>
              <a:rPr lang="en-US" sz="2000" dirty="0">
                <a:ea typeface="ＭＳ Ｐゴシック" pitchFamily="34" charset="-128"/>
              </a:rPr>
              <a:t>, i.e., completely connected and aperiodic</a:t>
            </a:r>
          </a:p>
          <a:p>
            <a:pPr lvl="2"/>
            <a:r>
              <a:rPr lang="en-US" sz="2000" dirty="0">
                <a:ea typeface="ＭＳ Ｐゴシック" pitchFamily="34" charset="-128"/>
                <a:sym typeface="Symbol"/>
              </a:rPr>
              <a:t>Satisfied if all probabilities are bounded away from 0 and 1</a:t>
            </a:r>
            <a:endParaRPr lang="en-US" sz="2000" dirty="0">
              <a:sym typeface="Symbol"/>
            </a:endParaRPr>
          </a:p>
          <a:p>
            <a:r>
              <a:rPr lang="en-US" sz="2800" dirty="0">
                <a:solidFill>
                  <a:srgbClr val="000090"/>
                </a:solidFill>
                <a:ea typeface="ＭＳ Ｐゴシック" pitchFamily="34" charset="-128"/>
                <a:sym typeface="Symbol"/>
              </a:rPr>
              <a:t>So for large enough </a:t>
            </a:r>
            <a:r>
              <a:rPr lang="en-US" sz="2800" i="1" dirty="0">
                <a:solidFill>
                  <a:srgbClr val="CC00CC"/>
                </a:solidFill>
                <a:ea typeface="ＭＳ Ｐゴシック" pitchFamily="34" charset="-128"/>
                <a:sym typeface="Symbol"/>
              </a:rPr>
              <a:t>t</a:t>
            </a:r>
            <a:r>
              <a:rPr lang="en-US" sz="2800" dirty="0">
                <a:solidFill>
                  <a:srgbClr val="000090"/>
                </a:solidFill>
                <a:ea typeface="ＭＳ Ｐゴシック" pitchFamily="34" charset="-128"/>
                <a:sym typeface="Symbol"/>
              </a:rPr>
              <a:t> the next sample will be drawn from the true posterior</a:t>
            </a:r>
          </a:p>
          <a:p>
            <a:pPr lvl="1"/>
            <a:r>
              <a:rPr lang="en-US" sz="2400" dirty="0">
                <a:solidFill>
                  <a:srgbClr val="000090"/>
                </a:solidFill>
                <a:ea typeface="ＭＳ Ｐゴシック" pitchFamily="34" charset="-128"/>
                <a:sym typeface="Symbol"/>
              </a:rPr>
              <a:t>“Large enough” depends on CPTs in the Bayes net; takes </a:t>
            </a:r>
            <a:r>
              <a:rPr lang="en-US" sz="2400" i="1" u="sng" dirty="0">
                <a:solidFill>
                  <a:srgbClr val="000090"/>
                </a:solidFill>
                <a:ea typeface="ＭＳ Ｐゴシック" pitchFamily="34" charset="-128"/>
                <a:sym typeface="Symbol"/>
              </a:rPr>
              <a:t>longer</a:t>
            </a:r>
            <a:r>
              <a:rPr lang="en-US" sz="2400" dirty="0">
                <a:solidFill>
                  <a:srgbClr val="000090"/>
                </a:solidFill>
                <a:ea typeface="ＭＳ Ｐゴシック" pitchFamily="34" charset="-128"/>
                <a:sym typeface="Symbol"/>
              </a:rPr>
              <a:t> if nearly deterministic</a:t>
            </a:r>
            <a:endParaRPr lang="en-US" sz="2400" dirty="0">
              <a:solidFill>
                <a:srgbClr val="000090"/>
              </a:solidFill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03185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658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9776" y="4148178"/>
            <a:ext cx="3581398" cy="283714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A2F0D09-2624-1806-FCCF-DFBE84FF1AD3}"/>
              </a:ext>
            </a:extLst>
          </p:cNvPr>
          <p:cNvSpPr txBox="1">
            <a:spLocks/>
          </p:cNvSpPr>
          <p:nvPr/>
        </p:nvSpPr>
        <p:spPr bwMode="auto">
          <a:xfrm>
            <a:off x="5816600" y="1219200"/>
            <a:ext cx="5918200" cy="4729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 marL="342882" indent="-34288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913" indent="-285737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942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120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298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474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652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829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6006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kern="0" dirty="0"/>
              <a:t>Rejection Sampling </a:t>
            </a:r>
            <a:r>
              <a:rPr lang="en-US" sz="2400" i="1" kern="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P</a:t>
            </a:r>
            <a:r>
              <a:rPr lang="en-US" sz="2400" kern="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(</a:t>
            </a:r>
            <a:r>
              <a:rPr lang="en-US" sz="2400" i="1" kern="0" dirty="0">
                <a:solidFill>
                  <a:srgbClr val="CC00CC"/>
                </a:solidFill>
                <a:ea typeface="ＭＳ Ｐゴシック" pitchFamily="34" charset="-128"/>
              </a:rPr>
              <a:t>Q</a:t>
            </a:r>
            <a:r>
              <a:rPr lang="en-US" sz="2400" kern="0" dirty="0">
                <a:solidFill>
                  <a:srgbClr val="CC00CC"/>
                </a:solidFill>
                <a:ea typeface="ＭＳ Ｐゴシック" pitchFamily="34" charset="-128"/>
              </a:rPr>
              <a:t> | </a:t>
            </a:r>
            <a:r>
              <a:rPr lang="en-US" sz="2400" b="1" i="1" kern="0" dirty="0">
                <a:solidFill>
                  <a:srgbClr val="CC00CC"/>
                </a:solidFill>
                <a:ea typeface="ＭＳ Ｐゴシック" pitchFamily="34" charset="-128"/>
              </a:rPr>
              <a:t>e</a:t>
            </a:r>
            <a:r>
              <a:rPr lang="en-US" sz="2400" kern="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) </a:t>
            </a:r>
            <a:r>
              <a:rPr lang="en-US" sz="2400" kern="0" dirty="0"/>
              <a:t>:</a:t>
            </a:r>
          </a:p>
          <a:p>
            <a:pPr lvl="1"/>
            <a:r>
              <a:rPr lang="en-US" sz="2000" kern="0" dirty="0"/>
              <a:t>Reject samples that don’t match </a:t>
            </a:r>
            <a:r>
              <a:rPr lang="en-US" sz="2000" b="1" i="1" kern="0" dirty="0">
                <a:solidFill>
                  <a:srgbClr val="CC00CC"/>
                </a:solidFill>
              </a:rPr>
              <a:t>e</a:t>
            </a:r>
            <a:endParaRPr lang="en-US" sz="2000" kern="0" dirty="0"/>
          </a:p>
          <a:p>
            <a:endParaRPr lang="en-US" sz="2400" kern="0" dirty="0"/>
          </a:p>
          <a:p>
            <a:endParaRPr lang="en-US" sz="800" kern="0" dirty="0"/>
          </a:p>
          <a:p>
            <a:endParaRPr lang="en-US" sz="2400" kern="0" dirty="0"/>
          </a:p>
          <a:p>
            <a:endParaRPr lang="en-US" sz="2400" kern="0" dirty="0"/>
          </a:p>
          <a:p>
            <a:pPr marL="3657417" lvl="8" indent="0">
              <a:buFont typeface="Wingdings" pitchFamily="2" charset="2"/>
              <a:buNone/>
            </a:pPr>
            <a:endParaRPr lang="en-US" sz="1200" kern="0" dirty="0"/>
          </a:p>
          <a:p>
            <a:r>
              <a:rPr lang="en-US" sz="2400" kern="0" dirty="0"/>
              <a:t>Gibbs sampling </a:t>
            </a:r>
            <a:r>
              <a:rPr lang="en-US" sz="2400" i="1" kern="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P</a:t>
            </a:r>
            <a:r>
              <a:rPr lang="en-US" sz="2400" kern="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(</a:t>
            </a:r>
            <a:r>
              <a:rPr lang="en-US" sz="2400" i="1" kern="0" dirty="0">
                <a:solidFill>
                  <a:srgbClr val="CC00CC"/>
                </a:solidFill>
                <a:ea typeface="ＭＳ Ｐゴシック" pitchFamily="34" charset="-128"/>
              </a:rPr>
              <a:t>Q</a:t>
            </a:r>
            <a:r>
              <a:rPr lang="en-US" sz="2400" kern="0" dirty="0">
                <a:solidFill>
                  <a:srgbClr val="CC00CC"/>
                </a:solidFill>
                <a:ea typeface="ＭＳ Ｐゴシック" pitchFamily="34" charset="-128"/>
              </a:rPr>
              <a:t> | </a:t>
            </a:r>
            <a:r>
              <a:rPr lang="en-US" sz="2400" b="1" i="1" kern="0" dirty="0">
                <a:solidFill>
                  <a:srgbClr val="CC00CC"/>
                </a:solidFill>
                <a:ea typeface="ＭＳ Ｐゴシック" pitchFamily="34" charset="-128"/>
              </a:rPr>
              <a:t>e</a:t>
            </a:r>
            <a:r>
              <a:rPr lang="en-US" sz="2400" kern="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) </a:t>
            </a:r>
            <a:r>
              <a:rPr lang="en-US" sz="2400" kern="0" dirty="0"/>
              <a:t>:</a:t>
            </a:r>
          </a:p>
          <a:p>
            <a:pPr lvl="1"/>
            <a:r>
              <a:rPr lang="en-US" sz="2000" kern="0" dirty="0"/>
              <a:t>Wander around in </a:t>
            </a:r>
            <a:r>
              <a:rPr lang="en-US" sz="2000" b="1" i="1" kern="0" dirty="0">
                <a:solidFill>
                  <a:srgbClr val="CC00CC"/>
                </a:solidFill>
              </a:rPr>
              <a:t>e</a:t>
            </a:r>
            <a:r>
              <a:rPr lang="en-US" sz="2000" kern="0" dirty="0"/>
              <a:t> space</a:t>
            </a:r>
          </a:p>
          <a:p>
            <a:pPr lvl="1"/>
            <a:r>
              <a:rPr lang="en-US" sz="2000" kern="0" dirty="0"/>
              <a:t>Average what you see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 Net Sampling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219200"/>
            <a:ext cx="5918200" cy="4729164"/>
          </a:xfrm>
        </p:spPr>
        <p:txBody>
          <a:bodyPr/>
          <a:lstStyle/>
          <a:p>
            <a:r>
              <a:rPr lang="en-US" sz="2400" dirty="0"/>
              <a:t>Prior Sampling 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P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 </a:t>
            </a:r>
            <a:r>
              <a:rPr lang="en-US" sz="2400" dirty="0"/>
              <a:t>:</a:t>
            </a:r>
          </a:p>
          <a:p>
            <a:pPr lvl="1"/>
            <a:r>
              <a:rPr lang="en-US" sz="2000" dirty="0"/>
              <a:t>Generate complete samples from </a:t>
            </a:r>
            <a:r>
              <a:rPr lang="en-US" sz="2000" i="1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P</a:t>
            </a:r>
            <a:r>
              <a:rPr lang="en-US" sz="20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(</a:t>
            </a:r>
            <a:r>
              <a:rPr lang="en-US" sz="20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000" baseline="-25000" dirty="0">
                <a:solidFill>
                  <a:srgbClr val="CC00CC"/>
                </a:solidFill>
                <a:ea typeface="ＭＳ Ｐゴシック" pitchFamily="34" charset="-128"/>
              </a:rPr>
              <a:t>1</a:t>
            </a:r>
            <a:r>
              <a:rPr lang="en-US" sz="2000" dirty="0">
                <a:solidFill>
                  <a:srgbClr val="CC00CC"/>
                </a:solidFill>
                <a:ea typeface="ＭＳ Ｐゴシック" pitchFamily="34" charset="-128"/>
              </a:rPr>
              <a:t>,…,</a:t>
            </a:r>
            <a:r>
              <a:rPr lang="en-US" sz="2000" i="1" dirty="0" err="1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000" i="1" baseline="-25000" dirty="0" err="1">
                <a:solidFill>
                  <a:srgbClr val="CC00CC"/>
                </a:solidFill>
                <a:ea typeface="ＭＳ Ｐゴシック" pitchFamily="34" charset="-128"/>
              </a:rPr>
              <a:t>n</a:t>
            </a:r>
            <a:r>
              <a:rPr lang="en-US" sz="20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)</a:t>
            </a:r>
            <a:r>
              <a:rPr lang="en-US" sz="2000" dirty="0"/>
              <a:t> </a:t>
            </a:r>
          </a:p>
          <a:p>
            <a:endParaRPr lang="en-US" sz="2400" dirty="0"/>
          </a:p>
          <a:p>
            <a:endParaRPr lang="en-US" sz="800" dirty="0"/>
          </a:p>
          <a:p>
            <a:endParaRPr lang="en-US" sz="2400" dirty="0"/>
          </a:p>
          <a:p>
            <a:endParaRPr lang="en-US" sz="2400" dirty="0"/>
          </a:p>
          <a:p>
            <a:pPr marL="3657417" lvl="8" indent="0">
              <a:buNone/>
            </a:pPr>
            <a:endParaRPr lang="en-US" sz="1200" dirty="0"/>
          </a:p>
          <a:p>
            <a:r>
              <a:rPr lang="en-US" sz="2400" dirty="0"/>
              <a:t>Likelihood Weighting 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P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(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</a:rPr>
              <a:t>Q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</a:rPr>
              <a:t> | </a:t>
            </a:r>
            <a:r>
              <a:rPr lang="en-US" sz="2400" b="1" i="1" dirty="0">
                <a:solidFill>
                  <a:srgbClr val="CC00CC"/>
                </a:solidFill>
                <a:ea typeface="ＭＳ Ｐゴシック" pitchFamily="34" charset="-128"/>
              </a:rPr>
              <a:t>e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  <a:cs typeface="Calibri" pitchFamily="34" charset="0"/>
              </a:rPr>
              <a:t>) </a:t>
            </a:r>
            <a:r>
              <a:rPr lang="en-US" sz="2400" dirty="0"/>
              <a:t>:</a:t>
            </a:r>
          </a:p>
          <a:p>
            <a:pPr lvl="1"/>
            <a:r>
              <a:rPr lang="en-US" sz="2000" dirty="0"/>
              <a:t>Weight samples by how well they predict </a:t>
            </a:r>
            <a:r>
              <a:rPr lang="en-US" sz="2000" b="1" i="1" dirty="0">
                <a:solidFill>
                  <a:srgbClr val="CC00CC"/>
                </a:solidFill>
                <a:ea typeface="ＭＳ Ｐゴシック" pitchFamily="34" charset="-128"/>
              </a:rPr>
              <a:t>e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953000"/>
            <a:ext cx="5105400" cy="12188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2196455"/>
            <a:ext cx="5029200" cy="13087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1" y="2133600"/>
            <a:ext cx="5181598" cy="1318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399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libri"/>
                <a:ea typeface="ＭＳ Ｐゴシック" pitchFamily="34" charset="-128"/>
                <a:cs typeface="Calibri"/>
              </a:rPr>
              <a:t>Sampling</a:t>
            </a:r>
          </a:p>
        </p:txBody>
      </p:sp>
      <p:sp>
        <p:nvSpPr>
          <p:cNvPr id="54274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295400"/>
            <a:ext cx="6096000" cy="4525963"/>
          </a:xfrm>
        </p:spPr>
        <p:txBody>
          <a:bodyPr/>
          <a:lstStyle/>
          <a:p>
            <a:pPr lvl="5">
              <a:lnSpc>
                <a:spcPct val="90000"/>
              </a:lnSpc>
            </a:pPr>
            <a:endParaRPr lang="en-US" sz="700" dirty="0">
              <a:latin typeface="Calibri"/>
              <a:ea typeface="ＭＳ Ｐゴシック" pitchFamily="34" charset="-128"/>
              <a:cs typeface="Calibri"/>
            </a:endParaRPr>
          </a:p>
          <a:p>
            <a:pPr lvl="1">
              <a:lnSpc>
                <a:spcPct val="90000"/>
              </a:lnSpc>
            </a:pPr>
            <a:endParaRPr lang="en-US" sz="2000" dirty="0">
              <a:latin typeface="Calibri"/>
              <a:ea typeface="ＭＳ Ｐゴシック" pitchFamily="34" charset="-128"/>
              <a:cs typeface="Calibri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pitchFamily="34" charset="-128"/>
                <a:cs typeface="Calibri"/>
              </a:rPr>
              <a:t>Basic idea</a:t>
            </a:r>
          </a:p>
          <a:p>
            <a:pPr lvl="3">
              <a:lnSpc>
                <a:spcPct val="90000"/>
              </a:lnSpc>
            </a:pPr>
            <a:endParaRPr lang="en-US" sz="600" dirty="0">
              <a:latin typeface="Calibri"/>
              <a:ea typeface="ＭＳ Ｐゴシック" pitchFamily="34" charset="-128"/>
              <a:cs typeface="Calibri"/>
            </a:endParaRPr>
          </a:p>
          <a:p>
            <a:pPr lvl="1">
              <a:lnSpc>
                <a:spcPct val="90000"/>
              </a:lnSpc>
            </a:pPr>
            <a:r>
              <a:rPr lang="en-US" sz="2000" dirty="0">
                <a:latin typeface="Calibri"/>
                <a:ea typeface="ＭＳ Ｐゴシック" pitchFamily="34" charset="-128"/>
                <a:cs typeface="Calibri"/>
              </a:rPr>
              <a:t>Draw </a:t>
            </a:r>
            <a:r>
              <a:rPr lang="en-US" sz="2000" i="1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</a:rPr>
              <a:t>N</a:t>
            </a:r>
            <a:r>
              <a:rPr lang="en-US" sz="2000" dirty="0">
                <a:latin typeface="Calibri"/>
                <a:ea typeface="ＭＳ Ｐゴシック" pitchFamily="34" charset="-128"/>
                <a:cs typeface="Calibri"/>
              </a:rPr>
              <a:t> samples from a </a:t>
            </a:r>
            <a:r>
              <a:rPr lang="en-US" sz="2000" b="1" i="1" dirty="0">
                <a:solidFill>
                  <a:srgbClr val="0000FF"/>
                </a:solidFill>
                <a:latin typeface="Calibri"/>
                <a:ea typeface="ＭＳ Ｐゴシック" pitchFamily="34" charset="-128"/>
                <a:cs typeface="Calibri"/>
              </a:rPr>
              <a:t>sampling distribution</a:t>
            </a:r>
            <a:r>
              <a:rPr lang="en-US" sz="2000" dirty="0">
                <a:latin typeface="Calibri"/>
                <a:ea typeface="ＭＳ Ｐゴシック" pitchFamily="34" charset="-128"/>
                <a:cs typeface="Calibri"/>
              </a:rPr>
              <a:t> </a:t>
            </a:r>
            <a:r>
              <a:rPr lang="en-US" sz="2000" i="1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</a:rPr>
              <a:t>S</a:t>
            </a:r>
          </a:p>
          <a:p>
            <a:pPr lvl="4">
              <a:lnSpc>
                <a:spcPct val="90000"/>
              </a:lnSpc>
            </a:pPr>
            <a:endParaRPr lang="en-US" sz="600" dirty="0">
              <a:latin typeface="Calibri"/>
              <a:ea typeface="ＭＳ Ｐゴシック" pitchFamily="34" charset="-128"/>
              <a:cs typeface="Calibri"/>
            </a:endParaRPr>
          </a:p>
          <a:p>
            <a:pPr lvl="1">
              <a:lnSpc>
                <a:spcPct val="90000"/>
              </a:lnSpc>
            </a:pPr>
            <a:r>
              <a:rPr lang="en-US" sz="2000" dirty="0">
                <a:latin typeface="Calibri"/>
                <a:ea typeface="ＭＳ Ｐゴシック" pitchFamily="34" charset="-128"/>
                <a:cs typeface="Calibri"/>
              </a:rPr>
              <a:t>Compute an approximate posterior probability</a:t>
            </a:r>
          </a:p>
          <a:p>
            <a:pPr lvl="4">
              <a:lnSpc>
                <a:spcPct val="90000"/>
              </a:lnSpc>
            </a:pPr>
            <a:endParaRPr lang="en-US" sz="600" b="1" dirty="0">
              <a:latin typeface="Calibri"/>
              <a:ea typeface="ＭＳ Ｐゴシック" pitchFamily="34" charset="-128"/>
              <a:cs typeface="Calibri"/>
            </a:endParaRPr>
          </a:p>
          <a:p>
            <a:pPr lvl="1">
              <a:lnSpc>
                <a:spcPct val="90000"/>
              </a:lnSpc>
            </a:pPr>
            <a:r>
              <a:rPr lang="en-US" sz="2000" dirty="0">
                <a:latin typeface="Calibri"/>
                <a:ea typeface="ＭＳ Ｐゴシック" pitchFamily="34" charset="-128"/>
                <a:cs typeface="Calibri"/>
              </a:rPr>
              <a:t>Show this converges to the true probability </a:t>
            </a:r>
            <a:r>
              <a:rPr lang="en-US" sz="2000" i="1" dirty="0">
                <a:solidFill>
                  <a:srgbClr val="CC00CC"/>
                </a:solidFill>
                <a:latin typeface="Calibri"/>
                <a:ea typeface="ＭＳ Ｐゴシック" pitchFamily="34" charset="-128"/>
                <a:cs typeface="Calibri"/>
              </a:rPr>
              <a:t>P</a:t>
            </a:r>
          </a:p>
          <a:p>
            <a:pPr lvl="1">
              <a:lnSpc>
                <a:spcPct val="90000"/>
              </a:lnSpc>
            </a:pPr>
            <a:endParaRPr lang="en-US" sz="2000" dirty="0">
              <a:latin typeface="Calibri"/>
              <a:ea typeface="ＭＳ Ｐゴシック" pitchFamily="34" charset="-128"/>
              <a:cs typeface="Calibri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1" y="4302211"/>
            <a:ext cx="6231629" cy="2561220"/>
          </a:xfrm>
          <a:prstGeom prst="rect">
            <a:avLst/>
          </a:prstGeom>
        </p:spPr>
      </p:pic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6705600" y="1295400"/>
            <a:ext cx="5181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 marL="342882" indent="-34288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913" indent="-285737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942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120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298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474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652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829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6006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400" dirty="0">
                <a:latin typeface="Calibri"/>
                <a:ea typeface="ＭＳ Ｐゴシック" pitchFamily="34" charset="-128"/>
                <a:cs typeface="Calibri"/>
              </a:rPr>
              <a:t>Why sample?</a:t>
            </a:r>
          </a:p>
          <a:p>
            <a:pPr lvl="5">
              <a:lnSpc>
                <a:spcPct val="90000"/>
              </a:lnSpc>
            </a:pPr>
            <a:endParaRPr lang="en-US" sz="600" dirty="0">
              <a:latin typeface="Calibri"/>
              <a:ea typeface="ＭＳ Ｐゴシック" pitchFamily="34" charset="-128"/>
              <a:cs typeface="Calibri"/>
            </a:endParaRPr>
          </a:p>
          <a:p>
            <a:pPr lvl="1">
              <a:lnSpc>
                <a:spcPct val="90000"/>
              </a:lnSpc>
            </a:pPr>
            <a:r>
              <a:rPr lang="en-US" sz="2000" dirty="0">
                <a:latin typeface="Calibri"/>
                <a:ea typeface="ＭＳ Ｐゴシック" pitchFamily="34" charset="-128"/>
                <a:cs typeface="Calibri"/>
              </a:rPr>
              <a:t>Often very fast to get a decent approximate answer</a:t>
            </a:r>
            <a:endParaRPr lang="en-US" altLang="ja-JP" sz="2000" dirty="0">
              <a:latin typeface="Calibri"/>
              <a:ea typeface="ＭＳ Ｐゴシック" pitchFamily="34" charset="-128"/>
              <a:cs typeface="Calibri"/>
            </a:endParaRPr>
          </a:p>
          <a:p>
            <a:pPr lvl="5">
              <a:lnSpc>
                <a:spcPct val="90000"/>
              </a:lnSpc>
            </a:pPr>
            <a:endParaRPr lang="en-US" altLang="ja-JP" sz="500" dirty="0">
              <a:latin typeface="Calibri"/>
              <a:ea typeface="ＭＳ Ｐゴシック" pitchFamily="34" charset="-128"/>
              <a:cs typeface="Calibri"/>
            </a:endParaRPr>
          </a:p>
          <a:p>
            <a:pPr lvl="1">
              <a:lnSpc>
                <a:spcPct val="90000"/>
              </a:lnSpc>
            </a:pPr>
            <a:r>
              <a:rPr lang="en-US" sz="2000" dirty="0">
                <a:latin typeface="Calibri"/>
                <a:ea typeface="ＭＳ Ｐゴシック" pitchFamily="34" charset="-128"/>
                <a:cs typeface="Calibri"/>
              </a:rPr>
              <a:t>The algorithms are very simple and general (easy to apply to fancy models)</a:t>
            </a:r>
          </a:p>
          <a:p>
            <a:pPr lvl="1">
              <a:lnSpc>
                <a:spcPct val="90000"/>
              </a:lnSpc>
            </a:pPr>
            <a:r>
              <a:rPr lang="en-US" sz="2000" dirty="0">
                <a:latin typeface="Calibri"/>
                <a:cs typeface="Calibri"/>
              </a:rPr>
              <a:t>They require very little memory (</a:t>
            </a:r>
            <a:r>
              <a:rPr lang="en-US" sz="2000" i="1" dirty="0">
                <a:solidFill>
                  <a:srgbClr val="CC00CC"/>
                </a:solidFill>
                <a:latin typeface="Calibri"/>
                <a:cs typeface="Calibri"/>
              </a:rPr>
              <a:t>O</a:t>
            </a:r>
            <a:r>
              <a:rPr lang="en-US" sz="2000" dirty="0">
                <a:solidFill>
                  <a:srgbClr val="CC00CC"/>
                </a:solidFill>
                <a:latin typeface="Calibri"/>
                <a:cs typeface="Calibri"/>
              </a:rPr>
              <a:t>(</a:t>
            </a:r>
            <a:r>
              <a:rPr lang="en-US" sz="2000" i="1" dirty="0">
                <a:solidFill>
                  <a:srgbClr val="CC00CC"/>
                </a:solidFill>
                <a:latin typeface="Calibri"/>
                <a:cs typeface="Calibri"/>
              </a:rPr>
              <a:t>n</a:t>
            </a:r>
            <a:r>
              <a:rPr lang="en-US" sz="2000" dirty="0">
                <a:solidFill>
                  <a:srgbClr val="CC00CC"/>
                </a:solidFill>
                <a:latin typeface="Calibri"/>
                <a:cs typeface="Calibri"/>
              </a:rPr>
              <a:t>)</a:t>
            </a:r>
            <a:r>
              <a:rPr lang="en-US" sz="2000" dirty="0">
                <a:latin typeface="Calibri"/>
                <a:cs typeface="Calibri"/>
              </a:rPr>
              <a:t>)</a:t>
            </a:r>
          </a:p>
          <a:p>
            <a:pPr lvl="1">
              <a:lnSpc>
                <a:spcPct val="90000"/>
              </a:lnSpc>
            </a:pPr>
            <a:r>
              <a:rPr lang="en-US" sz="2000" dirty="0">
                <a:latin typeface="Calibri"/>
                <a:ea typeface="ＭＳ Ｐゴシック" pitchFamily="34" charset="-128"/>
                <a:cs typeface="Calibri"/>
              </a:rPr>
              <a:t>They can be applied to large models, whereas exact algorithms blow up</a:t>
            </a:r>
          </a:p>
          <a:p>
            <a:pPr>
              <a:lnSpc>
                <a:spcPct val="90000"/>
              </a:lnSpc>
            </a:pPr>
            <a:endParaRPr lang="en-US" sz="2400" dirty="0">
              <a:latin typeface="Calibri"/>
              <a:ea typeface="ＭＳ Ｐゴシック" pitchFamily="34" charset="-128"/>
              <a:cs typeface="Calibri"/>
            </a:endParaRP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you have two agent programs </a:t>
            </a:r>
            <a:r>
              <a:rPr lang="en-US" b="1" i="1" dirty="0">
                <a:solidFill>
                  <a:srgbClr val="008000"/>
                </a:solidFill>
              </a:rPr>
              <a:t>A</a:t>
            </a:r>
            <a:r>
              <a:rPr lang="en-US" dirty="0"/>
              <a:t> and </a:t>
            </a:r>
            <a:r>
              <a:rPr lang="en-US" b="1" i="1" dirty="0">
                <a:solidFill>
                  <a:srgbClr val="008000"/>
                </a:solidFill>
              </a:rPr>
              <a:t>B</a:t>
            </a:r>
            <a:r>
              <a:rPr lang="en-US" dirty="0"/>
              <a:t> for Monopoly</a:t>
            </a:r>
          </a:p>
          <a:p>
            <a:r>
              <a:rPr lang="en-US" dirty="0"/>
              <a:t>What is the probability that </a:t>
            </a:r>
            <a:r>
              <a:rPr lang="en-US" b="1" i="1" dirty="0">
                <a:solidFill>
                  <a:srgbClr val="008000"/>
                </a:solidFill>
              </a:rPr>
              <a:t>A</a:t>
            </a:r>
            <a:r>
              <a:rPr lang="en-US" dirty="0"/>
              <a:t> wins?</a:t>
            </a:r>
          </a:p>
          <a:p>
            <a:pPr lvl="1"/>
            <a:r>
              <a:rPr lang="en-US" dirty="0"/>
              <a:t>Method 1: </a:t>
            </a:r>
          </a:p>
          <a:p>
            <a:pPr lvl="2"/>
            <a:r>
              <a:rPr lang="en-US" dirty="0"/>
              <a:t>Let 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s</a:t>
            </a:r>
            <a:r>
              <a:rPr lang="en-US" dirty="0"/>
              <a:t> be a sequence of dice rolls and Chance and Community Chest cards</a:t>
            </a:r>
          </a:p>
          <a:p>
            <a:pPr lvl="2"/>
            <a:r>
              <a:rPr lang="en-US" dirty="0"/>
              <a:t>Given 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s</a:t>
            </a:r>
            <a:r>
              <a:rPr lang="en-US" dirty="0"/>
              <a:t>, the outcome 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V</a:t>
            </a:r>
            <a:r>
              <a:rPr lang="en-US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s</a:t>
            </a:r>
            <a:r>
              <a:rPr lang="en-US" dirty="0">
                <a:solidFill>
                  <a:srgbClr val="CC00CC"/>
                </a:solidFill>
                <a:sym typeface="Symbol"/>
              </a:rPr>
              <a:t>) </a:t>
            </a:r>
            <a:r>
              <a:rPr lang="en-US" dirty="0"/>
              <a:t>is determined (1 for a win, 0 for a loss)</a:t>
            </a:r>
          </a:p>
          <a:p>
            <a:pPr lvl="2"/>
            <a:r>
              <a:rPr lang="en-US" dirty="0"/>
              <a:t>Probability that </a:t>
            </a:r>
            <a:r>
              <a:rPr lang="en-US" b="1" i="1" dirty="0">
                <a:solidFill>
                  <a:srgbClr val="008000"/>
                </a:solidFill>
              </a:rPr>
              <a:t>A</a:t>
            </a:r>
            <a:r>
              <a:rPr lang="en-US" dirty="0"/>
              <a:t> wins is</a:t>
            </a:r>
            <a:endParaRPr lang="en-US" dirty="0">
              <a:solidFill>
                <a:srgbClr val="CC00CC"/>
              </a:solidFill>
              <a:sym typeface="Symbol"/>
            </a:endParaRPr>
          </a:p>
          <a:p>
            <a:pPr lvl="2"/>
            <a:r>
              <a:rPr lang="en-US" dirty="0"/>
              <a:t>Problem: infinitely many sequences 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s </a:t>
            </a:r>
            <a:r>
              <a:rPr lang="en-US" dirty="0">
                <a:sym typeface="Symbol"/>
              </a:rPr>
              <a:t>!</a:t>
            </a:r>
          </a:p>
          <a:p>
            <a:pPr lvl="1"/>
            <a:r>
              <a:rPr lang="en-US" dirty="0">
                <a:solidFill>
                  <a:srgbClr val="000000"/>
                </a:solidFill>
                <a:sym typeface="Symbol"/>
              </a:rPr>
              <a:t>Method 2:</a:t>
            </a:r>
          </a:p>
          <a:p>
            <a:pPr lvl="2"/>
            <a:r>
              <a:rPr lang="en-US" dirty="0">
                <a:solidFill>
                  <a:srgbClr val="000000"/>
                </a:solidFill>
                <a:sym typeface="Symbol"/>
              </a:rPr>
              <a:t>Sample 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N</a:t>
            </a:r>
            <a:r>
              <a:rPr lang="en-US" dirty="0">
                <a:solidFill>
                  <a:srgbClr val="000000"/>
                </a:solidFill>
                <a:sym typeface="Symbol"/>
              </a:rPr>
              <a:t> sequences from 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P</a:t>
            </a:r>
            <a:r>
              <a:rPr lang="en-US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s</a:t>
            </a:r>
            <a:r>
              <a:rPr lang="en-US" dirty="0">
                <a:solidFill>
                  <a:srgbClr val="CC00CC"/>
                </a:solidFill>
                <a:sym typeface="Symbol"/>
              </a:rPr>
              <a:t>)</a:t>
            </a:r>
            <a:r>
              <a:rPr lang="en-US" dirty="0">
                <a:solidFill>
                  <a:srgbClr val="000000"/>
                </a:solidFill>
                <a:sym typeface="Symbol"/>
              </a:rPr>
              <a:t> , play 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N</a:t>
            </a:r>
            <a:r>
              <a:rPr lang="en-US" dirty="0">
                <a:solidFill>
                  <a:srgbClr val="000000"/>
                </a:solidFill>
                <a:sym typeface="Symbol"/>
              </a:rPr>
              <a:t> games (maybe 100) </a:t>
            </a:r>
          </a:p>
          <a:p>
            <a:pPr lvl="2"/>
            <a:r>
              <a:rPr lang="en-US" dirty="0"/>
              <a:t>Probability that</a:t>
            </a:r>
            <a:r>
              <a:rPr lang="en-US" b="1" i="1" dirty="0">
                <a:solidFill>
                  <a:srgbClr val="008000"/>
                </a:solidFill>
              </a:rPr>
              <a:t> A</a:t>
            </a:r>
            <a:r>
              <a:rPr lang="en-US" dirty="0"/>
              <a:t> wins is roughly </a:t>
            </a:r>
            <a:r>
              <a:rPr lang="en-US" dirty="0">
                <a:solidFill>
                  <a:srgbClr val="CC00CC"/>
                </a:solidFill>
              </a:rPr>
              <a:t>1/</a:t>
            </a:r>
            <a:r>
              <a:rPr lang="en-US" i="1" dirty="0">
                <a:solidFill>
                  <a:srgbClr val="CC00CC"/>
                </a:solidFill>
              </a:rPr>
              <a:t>N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</a:t>
            </a:r>
            <a:r>
              <a:rPr lang="en-US" i="1" baseline="-25000" dirty="0">
                <a:solidFill>
                  <a:srgbClr val="CC00CC"/>
                </a:solidFill>
                <a:sym typeface="Symbol"/>
              </a:rPr>
              <a:t>i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</a:t>
            </a:r>
            <a:r>
              <a:rPr lang="en-US" i="1" dirty="0">
                <a:solidFill>
                  <a:srgbClr val="CC00CC"/>
                </a:solidFill>
                <a:sym typeface="Symbol"/>
              </a:rPr>
              <a:t>V</a:t>
            </a:r>
            <a:r>
              <a:rPr lang="en-US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i="1" dirty="0" err="1">
                <a:solidFill>
                  <a:srgbClr val="CC00CC"/>
                </a:solidFill>
                <a:sym typeface="Symbol"/>
              </a:rPr>
              <a:t>s</a:t>
            </a:r>
            <a:r>
              <a:rPr lang="en-US" i="1" baseline="-25000" dirty="0" err="1">
                <a:solidFill>
                  <a:srgbClr val="CC00CC"/>
                </a:solidFill>
                <a:sym typeface="Symbol"/>
              </a:rPr>
              <a:t>i</a:t>
            </a:r>
            <a:r>
              <a:rPr lang="en-US" dirty="0">
                <a:solidFill>
                  <a:srgbClr val="CC00CC"/>
                </a:solidFill>
                <a:sym typeface="Symbol"/>
              </a:rPr>
              <a:t>)   </a:t>
            </a:r>
            <a:r>
              <a:rPr lang="en-US" dirty="0">
                <a:sym typeface="Symbol"/>
              </a:rPr>
              <a:t>i.e.,</a:t>
            </a:r>
            <a:r>
              <a:rPr lang="en-US" dirty="0"/>
              <a:t> fraction of wins in the sample</a:t>
            </a:r>
            <a:endParaRPr lang="en-US" dirty="0">
              <a:solidFill>
                <a:srgbClr val="000000"/>
              </a:solidFill>
            </a:endParaRPr>
          </a:p>
          <a:p>
            <a:pPr lvl="2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BBA2E-7FD9-46B8-A226-C36B49A97BFD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800600" y="3886200"/>
            <a:ext cx="18060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CC00CC"/>
                </a:solidFill>
                <a:sym typeface="Symbol"/>
              </a:rPr>
              <a:t></a:t>
            </a:r>
            <a:r>
              <a:rPr lang="en-US" sz="2400" i="1" baseline="-25000" dirty="0">
                <a:solidFill>
                  <a:srgbClr val="CC00CC"/>
                </a:solidFill>
                <a:sym typeface="Symbol"/>
              </a:rPr>
              <a:t>s</a:t>
            </a:r>
            <a:r>
              <a:rPr lang="en-US" sz="2400" i="1" dirty="0">
                <a:solidFill>
                  <a:srgbClr val="CC00CC"/>
                </a:solidFill>
                <a:sym typeface="Symbol"/>
              </a:rPr>
              <a:t> P</a:t>
            </a:r>
            <a:r>
              <a:rPr lang="en-US" sz="2400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sz="2400" i="1" dirty="0">
                <a:solidFill>
                  <a:srgbClr val="CC00CC"/>
                </a:solidFill>
                <a:sym typeface="Symbol"/>
              </a:rPr>
              <a:t>s</a:t>
            </a:r>
            <a:r>
              <a:rPr lang="en-US" sz="2400" dirty="0">
                <a:solidFill>
                  <a:srgbClr val="CC00CC"/>
                </a:solidFill>
                <a:sym typeface="Symbol"/>
              </a:rPr>
              <a:t>) </a:t>
            </a:r>
            <a:r>
              <a:rPr lang="en-US" sz="2400" i="1" dirty="0">
                <a:solidFill>
                  <a:srgbClr val="CC00CC"/>
                </a:solidFill>
                <a:sym typeface="Symbol"/>
              </a:rPr>
              <a:t>V</a:t>
            </a:r>
            <a:r>
              <a:rPr lang="en-US" sz="2400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sz="2400" i="1" dirty="0">
                <a:solidFill>
                  <a:srgbClr val="CC00CC"/>
                </a:solidFill>
                <a:sym typeface="Symbol"/>
              </a:rPr>
              <a:t>s</a:t>
            </a:r>
            <a:r>
              <a:rPr lang="en-US" sz="2400" dirty="0">
                <a:solidFill>
                  <a:srgbClr val="CC00CC"/>
                </a:solidFill>
                <a:sym typeface="Symbol"/>
              </a:rPr>
              <a:t>)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1736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Sampling basics: discrete (</a:t>
            </a:r>
            <a:r>
              <a:rPr lang="en-US" i="1" dirty="0">
                <a:solidFill>
                  <a:srgbClr val="3333FF"/>
                </a:solidFill>
                <a:ea typeface="ＭＳ Ｐゴシック" pitchFamily="34" charset="-128"/>
              </a:rPr>
              <a:t>categorical</a:t>
            </a:r>
            <a:r>
              <a:rPr lang="en-US" dirty="0">
                <a:ea typeface="ＭＳ Ｐゴシック" pitchFamily="34" charset="-128"/>
              </a:rPr>
              <a:t>) distribution</a:t>
            </a:r>
          </a:p>
        </p:txBody>
      </p:sp>
      <p:sp>
        <p:nvSpPr>
          <p:cNvPr id="55298" name="Content Placeholder 2"/>
          <p:cNvSpPr>
            <a:spLocks noGrp="1"/>
          </p:cNvSpPr>
          <p:nvPr>
            <p:ph idx="1"/>
          </p:nvPr>
        </p:nvSpPr>
        <p:spPr>
          <a:xfrm>
            <a:off x="1" y="1397001"/>
            <a:ext cx="5333972" cy="3403599"/>
          </a:xfrm>
        </p:spPr>
        <p:txBody>
          <a:bodyPr/>
          <a:lstStyle/>
          <a:p>
            <a:r>
              <a:rPr lang="en-US" sz="2400" dirty="0">
                <a:ea typeface="ＭＳ Ｐゴシック" pitchFamily="34" charset="-128"/>
              </a:rPr>
              <a:t>To simulate a biased d-sided coin 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</a:rPr>
              <a:t>P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</a:rPr>
              <a:t>(</a:t>
            </a:r>
            <a:r>
              <a:rPr lang="en-US" sz="24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400" dirty="0">
                <a:solidFill>
                  <a:srgbClr val="CC00CC"/>
                </a:solidFill>
                <a:ea typeface="ＭＳ Ｐゴシック" pitchFamily="34" charset="-128"/>
              </a:rPr>
              <a:t>)</a:t>
            </a:r>
            <a:r>
              <a:rPr lang="en-US" sz="2400" dirty="0">
                <a:ea typeface="ＭＳ Ｐゴシック" pitchFamily="34" charset="-128"/>
              </a:rPr>
              <a:t>:</a:t>
            </a:r>
          </a:p>
          <a:p>
            <a:pPr lvl="6"/>
            <a:endParaRPr lang="en-US" sz="600" dirty="0">
              <a:ea typeface="ＭＳ Ｐゴシック" pitchFamily="34" charset="-128"/>
            </a:endParaRPr>
          </a:p>
          <a:p>
            <a:pPr lvl="1"/>
            <a:r>
              <a:rPr lang="en-US" sz="2000" dirty="0">
                <a:ea typeface="ＭＳ Ｐゴシック" pitchFamily="34" charset="-128"/>
              </a:rPr>
              <a:t>Step 1: Get sample </a:t>
            </a:r>
            <a:r>
              <a:rPr lang="en-US" sz="2000" i="1" dirty="0">
                <a:solidFill>
                  <a:srgbClr val="CC00CC"/>
                </a:solidFill>
                <a:ea typeface="ＭＳ Ｐゴシック" pitchFamily="34" charset="-128"/>
              </a:rPr>
              <a:t>u</a:t>
            </a:r>
            <a:r>
              <a:rPr lang="en-US" sz="2000" dirty="0">
                <a:ea typeface="ＭＳ Ｐゴシック" pitchFamily="34" charset="-128"/>
              </a:rPr>
              <a:t> from uniform distribution over </a:t>
            </a:r>
            <a:r>
              <a:rPr lang="en-US" sz="2000" dirty="0">
                <a:solidFill>
                  <a:srgbClr val="CC00CC"/>
                </a:solidFill>
                <a:ea typeface="ＭＳ Ｐゴシック" pitchFamily="34" charset="-128"/>
              </a:rPr>
              <a:t>[0, 1)</a:t>
            </a:r>
          </a:p>
          <a:p>
            <a:pPr lvl="2"/>
            <a:r>
              <a:rPr lang="en-US" sz="1600" dirty="0">
                <a:ea typeface="ＭＳ Ｐゴシック" pitchFamily="34" charset="-128"/>
              </a:rPr>
              <a:t>E.g. random() in python</a:t>
            </a:r>
          </a:p>
          <a:p>
            <a:pPr lvl="4"/>
            <a:endParaRPr lang="en-US" sz="600" dirty="0">
              <a:ea typeface="ＭＳ Ｐゴシック" pitchFamily="34" charset="-128"/>
            </a:endParaRPr>
          </a:p>
          <a:p>
            <a:pPr lvl="1"/>
            <a:r>
              <a:rPr lang="en-US" sz="2000" dirty="0">
                <a:ea typeface="ＭＳ Ｐゴシック" pitchFamily="34" charset="-128"/>
              </a:rPr>
              <a:t>Step 2: Convert this sample </a:t>
            </a:r>
            <a:r>
              <a:rPr lang="en-US" sz="2000" i="1" dirty="0">
                <a:solidFill>
                  <a:srgbClr val="CC00CC"/>
                </a:solidFill>
                <a:ea typeface="ＭＳ Ｐゴシック" pitchFamily="34" charset="-128"/>
              </a:rPr>
              <a:t>u</a:t>
            </a:r>
            <a:r>
              <a:rPr lang="en-US" sz="2000" dirty="0">
                <a:ea typeface="ＭＳ Ｐゴシック" pitchFamily="34" charset="-128"/>
              </a:rPr>
              <a:t> into an outcome for the given distribution by associating each outcome </a:t>
            </a:r>
            <a:r>
              <a:rPr lang="en-US" sz="20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000" i="1" baseline="-25000" dirty="0">
                <a:solidFill>
                  <a:srgbClr val="CC00CC"/>
                </a:solidFill>
                <a:ea typeface="ＭＳ Ｐゴシック" pitchFamily="34" charset="-128"/>
              </a:rPr>
              <a:t>i</a:t>
            </a:r>
            <a:r>
              <a:rPr lang="en-US" sz="2000" dirty="0">
                <a:ea typeface="ＭＳ Ｐゴシック" pitchFamily="34" charset="-128"/>
              </a:rPr>
              <a:t> with a </a:t>
            </a:r>
            <a:r>
              <a:rPr lang="en-US" sz="2000" i="1" dirty="0">
                <a:solidFill>
                  <a:srgbClr val="CC00CC"/>
                </a:solidFill>
                <a:ea typeface="ＭＳ Ｐゴシック" pitchFamily="34" charset="-128"/>
              </a:rPr>
              <a:t>P</a:t>
            </a:r>
            <a:r>
              <a:rPr lang="en-US" sz="2000" dirty="0">
                <a:solidFill>
                  <a:srgbClr val="CC00CC"/>
                </a:solidFill>
                <a:ea typeface="ＭＳ Ｐゴシック" pitchFamily="34" charset="-128"/>
              </a:rPr>
              <a:t>(</a:t>
            </a:r>
            <a:r>
              <a:rPr lang="en-US" sz="2000" i="1" dirty="0">
                <a:solidFill>
                  <a:srgbClr val="CC00CC"/>
                </a:solidFill>
                <a:ea typeface="ＭＳ Ｐゴシック" pitchFamily="34" charset="-128"/>
              </a:rPr>
              <a:t>x</a:t>
            </a:r>
            <a:r>
              <a:rPr lang="en-US" sz="2000" i="1" baseline="-25000" dirty="0">
                <a:solidFill>
                  <a:srgbClr val="CC00CC"/>
                </a:solidFill>
                <a:ea typeface="ＭＳ Ｐゴシック" pitchFamily="34" charset="-128"/>
              </a:rPr>
              <a:t>i</a:t>
            </a:r>
            <a:r>
              <a:rPr lang="en-US" sz="2000" dirty="0">
                <a:solidFill>
                  <a:srgbClr val="CC00CC"/>
                </a:solidFill>
                <a:ea typeface="ＭＳ Ｐゴシック" pitchFamily="34" charset="-128"/>
              </a:rPr>
              <a:t>)</a:t>
            </a:r>
            <a:r>
              <a:rPr lang="en-US" sz="2000" dirty="0">
                <a:ea typeface="ＭＳ Ｐゴシック" pitchFamily="34" charset="-128"/>
              </a:rPr>
              <a:t>-sized sub-interval of [0,1)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5334000" y="1371600"/>
            <a:ext cx="4191000" cy="4729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 marL="342882" indent="-342882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3200">
                <a:solidFill>
                  <a:schemeClr val="accent2"/>
                </a:solidFill>
                <a:latin typeface="Calibri" pitchFamily="34" charset="0"/>
                <a:ea typeface="+mn-ea"/>
                <a:cs typeface="+mn-cs"/>
              </a:defRPr>
            </a:lvl1pPr>
            <a:lvl2pPr marL="742913" indent="-285737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2942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120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298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474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652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8829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6006" indent="-22858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>
                <a:ea typeface="ＭＳ Ｐゴシック" pitchFamily="34" charset="-128"/>
              </a:rPr>
              <a:t>Example</a:t>
            </a:r>
          </a:p>
          <a:p>
            <a:endParaRPr lang="en-US" sz="2400" dirty="0">
              <a:ea typeface="ＭＳ Ｐゴシック" pitchFamily="34" charset="-128"/>
            </a:endParaRPr>
          </a:p>
          <a:p>
            <a:endParaRPr lang="en-US" sz="2400" dirty="0">
              <a:ea typeface="ＭＳ Ｐゴシック" pitchFamily="34" charset="-128"/>
            </a:endParaRPr>
          </a:p>
          <a:p>
            <a:endParaRPr lang="en-US" sz="2400" dirty="0">
              <a:ea typeface="ＭＳ Ｐゴシック" pitchFamily="34" charset="-128"/>
            </a:endParaRPr>
          </a:p>
          <a:p>
            <a:endParaRPr lang="en-US" sz="2400" dirty="0">
              <a:ea typeface="ＭＳ Ｐゴシック" pitchFamily="34" charset="-128"/>
            </a:endParaRPr>
          </a:p>
          <a:p>
            <a:endParaRPr lang="en-US" sz="2400" dirty="0">
              <a:ea typeface="ＭＳ Ｐゴシック" pitchFamily="34" charset="-128"/>
            </a:endParaRPr>
          </a:p>
          <a:p>
            <a:endParaRPr lang="en-US" sz="2400" dirty="0">
              <a:ea typeface="ＭＳ Ｐゴシック" pitchFamily="34" charset="-128"/>
            </a:endParaRPr>
          </a:p>
          <a:p>
            <a:pPr lvl="1"/>
            <a:r>
              <a:rPr lang="en-US" sz="2000" dirty="0"/>
              <a:t>If random() returns </a:t>
            </a:r>
            <a:r>
              <a:rPr lang="en-US" sz="2000" i="1" dirty="0">
                <a:solidFill>
                  <a:srgbClr val="CC00CD"/>
                </a:solidFill>
              </a:rPr>
              <a:t>u</a:t>
            </a:r>
            <a:r>
              <a:rPr lang="en-US" sz="2000" dirty="0">
                <a:solidFill>
                  <a:srgbClr val="CC00CD"/>
                </a:solidFill>
              </a:rPr>
              <a:t> = 0.83</a:t>
            </a:r>
            <a:r>
              <a:rPr lang="en-US" sz="2000" dirty="0"/>
              <a:t>, then the sample is </a:t>
            </a:r>
            <a:r>
              <a:rPr lang="en-US" sz="2000" i="1" dirty="0">
                <a:solidFill>
                  <a:srgbClr val="CC00CD"/>
                </a:solidFill>
              </a:rPr>
              <a:t>C</a:t>
            </a:r>
            <a:r>
              <a:rPr lang="en-US" sz="2000" dirty="0">
                <a:solidFill>
                  <a:srgbClr val="CC00CD"/>
                </a:solidFill>
              </a:rPr>
              <a:t> =</a:t>
            </a:r>
            <a:r>
              <a:rPr lang="en-US" sz="2000" dirty="0"/>
              <a:t> </a:t>
            </a:r>
            <a:r>
              <a:rPr lang="en-US" sz="2000" i="1" dirty="0">
                <a:solidFill>
                  <a:srgbClr val="3333FF"/>
                </a:solidFill>
              </a:rPr>
              <a:t>blue</a:t>
            </a:r>
          </a:p>
          <a:p>
            <a:pPr lvl="1"/>
            <a:r>
              <a:rPr lang="en-US" sz="2000" dirty="0" err="1"/>
              <a:t>E.g</a:t>
            </a:r>
            <a:r>
              <a:rPr lang="en-US" sz="2000" dirty="0"/>
              <a:t>, after sampling 8 times:</a:t>
            </a:r>
            <a:endParaRPr lang="en-US" sz="2000" dirty="0">
              <a:ea typeface="ＭＳ Ｐゴシック" pitchFamily="34" charset="-128"/>
            </a:endParaRPr>
          </a:p>
          <a:p>
            <a:pPr lvl="6"/>
            <a:endParaRPr lang="en-US" sz="600" dirty="0">
              <a:ea typeface="ＭＳ Ｐゴシック" pitchFamily="34" charset="-128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0239209"/>
              </p:ext>
            </p:extLst>
          </p:nvPr>
        </p:nvGraphicFramePr>
        <p:xfrm>
          <a:off x="5715000" y="2209800"/>
          <a:ext cx="2514600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7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7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i="1" dirty="0">
                          <a:solidFill>
                            <a:srgbClr val="CC00CD"/>
                          </a:solidFill>
                          <a:latin typeface="Calibri"/>
                          <a:cs typeface="Calibri"/>
                        </a:rPr>
                        <a:t>C</a:t>
                      </a: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1" dirty="0">
                          <a:solidFill>
                            <a:srgbClr val="CC00CD"/>
                          </a:solidFill>
                          <a:latin typeface="Calibri"/>
                          <a:cs typeface="Calibri"/>
                        </a:rPr>
                        <a:t>P</a:t>
                      </a:r>
                      <a:r>
                        <a:rPr lang="en-US" sz="2400" b="0" dirty="0">
                          <a:solidFill>
                            <a:srgbClr val="CC00CD"/>
                          </a:solidFill>
                          <a:latin typeface="Calibri"/>
                          <a:cs typeface="Calibri"/>
                        </a:rPr>
                        <a:t>(</a:t>
                      </a:r>
                      <a:r>
                        <a:rPr lang="en-US" sz="2400" b="0" i="1" dirty="0">
                          <a:solidFill>
                            <a:srgbClr val="CC00CD"/>
                          </a:solidFill>
                          <a:latin typeface="Calibri"/>
                          <a:cs typeface="Calibri"/>
                        </a:rPr>
                        <a:t>C</a:t>
                      </a:r>
                      <a:r>
                        <a:rPr lang="en-US" sz="2400" b="0" dirty="0">
                          <a:solidFill>
                            <a:srgbClr val="CC00CD"/>
                          </a:solidFill>
                          <a:latin typeface="Calibri"/>
                          <a:cs typeface="Calibri"/>
                        </a:rPr>
                        <a:t>)</a:t>
                      </a:r>
                    </a:p>
                  </a:txBody>
                  <a:tcPr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FF3300"/>
                          </a:solidFill>
                          <a:latin typeface="Calibri"/>
                          <a:cs typeface="Calibri"/>
                        </a:rPr>
                        <a:t>red</a:t>
                      </a: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Calibri"/>
                          <a:cs typeface="Calibri"/>
                        </a:rPr>
                        <a:t>0.6</a:t>
                      </a:r>
                    </a:p>
                  </a:txBody>
                  <a:tcPr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B050"/>
                          </a:solidFill>
                          <a:latin typeface="Calibri"/>
                          <a:cs typeface="Calibri"/>
                        </a:rPr>
                        <a:t>green</a:t>
                      </a: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Calibri"/>
                          <a:cs typeface="Calibri"/>
                        </a:rPr>
                        <a:t>0.1</a:t>
                      </a:r>
                    </a:p>
                  </a:txBody>
                  <a:tcPr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3333FF"/>
                          </a:solidFill>
                          <a:latin typeface="Calibri"/>
                          <a:cs typeface="Calibri"/>
                        </a:rPr>
                        <a:t>blue</a:t>
                      </a: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Calibri"/>
                          <a:cs typeface="Calibri"/>
                        </a:rPr>
                        <a:t>0.3</a:t>
                      </a:r>
                    </a:p>
                  </a:txBody>
                  <a:tcPr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5486400"/>
            <a:ext cx="4821156" cy="112913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458200" y="2514600"/>
            <a:ext cx="37834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0.0 </a:t>
            </a:r>
            <a:r>
              <a:rPr lang="en-US" sz="2400" dirty="0">
                <a:sym typeface="Symbol"/>
              </a:rPr>
              <a:t></a:t>
            </a:r>
            <a:r>
              <a:rPr lang="en-US" sz="2400" dirty="0"/>
              <a:t> </a:t>
            </a:r>
            <a:r>
              <a:rPr lang="en-US" sz="2400" i="1" dirty="0">
                <a:solidFill>
                  <a:srgbClr val="CC00CD"/>
                </a:solidFill>
              </a:rPr>
              <a:t>u</a:t>
            </a:r>
            <a:r>
              <a:rPr lang="en-US" sz="2400" dirty="0"/>
              <a:t> &lt; 0.6, </a:t>
            </a:r>
            <a:r>
              <a:rPr lang="en-US" sz="2400" dirty="0">
                <a:sym typeface="Symbol"/>
              </a:rPr>
              <a:t></a:t>
            </a:r>
            <a:r>
              <a:rPr lang="en-US" sz="2400" dirty="0"/>
              <a:t> </a:t>
            </a:r>
            <a:r>
              <a:rPr lang="en-US" sz="2400" i="1" dirty="0">
                <a:solidFill>
                  <a:srgbClr val="CC00CD"/>
                </a:solidFill>
              </a:rPr>
              <a:t>C=</a:t>
            </a:r>
            <a:r>
              <a:rPr lang="en-US" sz="2400" i="1" dirty="0">
                <a:solidFill>
                  <a:srgbClr val="FF0000"/>
                </a:solidFill>
              </a:rPr>
              <a:t>red</a:t>
            </a:r>
          </a:p>
          <a:p>
            <a:r>
              <a:rPr lang="en-US" sz="2400" dirty="0"/>
              <a:t>0.6 </a:t>
            </a:r>
            <a:r>
              <a:rPr lang="en-US" sz="2400" dirty="0">
                <a:sym typeface="Symbol"/>
              </a:rPr>
              <a:t></a:t>
            </a:r>
            <a:r>
              <a:rPr lang="en-US" sz="2400" dirty="0"/>
              <a:t> </a:t>
            </a:r>
            <a:r>
              <a:rPr lang="en-US" sz="2400" i="1" dirty="0">
                <a:solidFill>
                  <a:srgbClr val="CC00CD"/>
                </a:solidFill>
              </a:rPr>
              <a:t>u</a:t>
            </a:r>
            <a:r>
              <a:rPr lang="en-US" sz="2400" dirty="0"/>
              <a:t> &lt; 0.7, </a:t>
            </a:r>
            <a:r>
              <a:rPr lang="en-US" sz="2400" dirty="0">
                <a:sym typeface="Symbol"/>
              </a:rPr>
              <a:t></a:t>
            </a:r>
            <a:r>
              <a:rPr lang="en-US" sz="2400" dirty="0"/>
              <a:t> </a:t>
            </a:r>
            <a:r>
              <a:rPr lang="en-US" sz="2400" i="1" dirty="0">
                <a:solidFill>
                  <a:srgbClr val="CC00CD"/>
                </a:solidFill>
              </a:rPr>
              <a:t>C=</a:t>
            </a:r>
            <a:r>
              <a:rPr lang="en-US" sz="2400" i="1" dirty="0">
                <a:solidFill>
                  <a:srgbClr val="008000"/>
                </a:solidFill>
              </a:rPr>
              <a:t>green</a:t>
            </a:r>
            <a:r>
              <a:rPr lang="en-US" sz="2400" dirty="0"/>
              <a:t>  </a:t>
            </a:r>
          </a:p>
          <a:p>
            <a:r>
              <a:rPr lang="en-US" sz="2400" dirty="0"/>
              <a:t>0.7 </a:t>
            </a:r>
            <a:r>
              <a:rPr lang="en-US" sz="2400" dirty="0">
                <a:sym typeface="Symbol"/>
              </a:rPr>
              <a:t></a:t>
            </a:r>
            <a:r>
              <a:rPr lang="en-US" sz="2400" dirty="0"/>
              <a:t> </a:t>
            </a:r>
            <a:r>
              <a:rPr lang="en-US" sz="2400" i="1" dirty="0">
                <a:solidFill>
                  <a:srgbClr val="CC00CD"/>
                </a:solidFill>
              </a:rPr>
              <a:t>u</a:t>
            </a:r>
            <a:r>
              <a:rPr lang="en-US" sz="2400" dirty="0"/>
              <a:t> &lt; 1.0, </a:t>
            </a:r>
            <a:r>
              <a:rPr lang="en-US" sz="2400" dirty="0">
                <a:sym typeface="Symbol"/>
              </a:rPr>
              <a:t></a:t>
            </a:r>
            <a:r>
              <a:rPr lang="en-US" sz="2400" dirty="0"/>
              <a:t> </a:t>
            </a:r>
            <a:r>
              <a:rPr lang="en-US" sz="2400" i="1" dirty="0">
                <a:solidFill>
                  <a:srgbClr val="CC00CD"/>
                </a:solidFill>
              </a:rPr>
              <a:t>C=</a:t>
            </a:r>
            <a:r>
              <a:rPr lang="en-US" sz="2400" i="1" dirty="0">
                <a:solidFill>
                  <a:srgbClr val="0000FF"/>
                </a:solidFill>
              </a:rPr>
              <a:t>blue</a:t>
            </a:r>
            <a:r>
              <a:rPr lang="en-US" sz="2400" dirty="0"/>
              <a:t>    </a:t>
            </a:r>
          </a:p>
        </p:txBody>
      </p:sp>
      <p:grpSp>
        <p:nvGrpSpPr>
          <p:cNvPr id="86" name="Group 85"/>
          <p:cNvGrpSpPr/>
          <p:nvPr/>
        </p:nvGrpSpPr>
        <p:grpSpPr>
          <a:xfrm>
            <a:off x="381000" y="5029200"/>
            <a:ext cx="4800600" cy="304800"/>
            <a:chOff x="381000" y="5029200"/>
            <a:chExt cx="4800600" cy="304800"/>
          </a:xfrm>
        </p:grpSpPr>
        <p:cxnSp>
          <p:nvCxnSpPr>
            <p:cNvPr id="48" name="Straight Arrow Connector 47"/>
            <p:cNvCxnSpPr/>
            <p:nvPr/>
          </p:nvCxnSpPr>
          <p:spPr>
            <a:xfrm>
              <a:off x="381000" y="5029200"/>
              <a:ext cx="0" cy="3048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/>
            <p:nvPr/>
          </p:nvCxnSpPr>
          <p:spPr>
            <a:xfrm>
              <a:off x="914400" y="5029200"/>
              <a:ext cx="0" cy="3048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/>
            <p:nvPr/>
          </p:nvCxnSpPr>
          <p:spPr>
            <a:xfrm>
              <a:off x="1447800" y="5029200"/>
              <a:ext cx="0" cy="3048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>
              <a:off x="1981200" y="5029200"/>
              <a:ext cx="0" cy="3048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>
              <a:off x="2514600" y="5029200"/>
              <a:ext cx="0" cy="3048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>
              <a:off x="3048000" y="5029200"/>
              <a:ext cx="0" cy="3048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/>
            <p:nvPr/>
          </p:nvCxnSpPr>
          <p:spPr>
            <a:xfrm>
              <a:off x="3581400" y="5029200"/>
              <a:ext cx="0" cy="3048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/>
            <p:nvPr/>
          </p:nvCxnSpPr>
          <p:spPr>
            <a:xfrm>
              <a:off x="4114800" y="5029200"/>
              <a:ext cx="0" cy="3048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/>
            <p:nvPr/>
          </p:nvCxnSpPr>
          <p:spPr>
            <a:xfrm>
              <a:off x="4648200" y="5029200"/>
              <a:ext cx="0" cy="3048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>
              <a:off x="5181600" y="5029200"/>
              <a:ext cx="0" cy="3048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30FD8E4-79DF-CA46-A1C9-650BA9A86A50}"/>
              </a:ext>
            </a:extLst>
          </p:cNvPr>
          <p:cNvGrpSpPr/>
          <p:nvPr/>
        </p:nvGrpSpPr>
        <p:grpSpPr>
          <a:xfrm>
            <a:off x="152400" y="5791200"/>
            <a:ext cx="5334000" cy="591306"/>
            <a:chOff x="152400" y="5791200"/>
            <a:chExt cx="5334000" cy="591306"/>
          </a:xfrm>
        </p:grpSpPr>
        <p:grpSp>
          <p:nvGrpSpPr>
            <p:cNvPr id="55300" name="Group 55299"/>
            <p:cNvGrpSpPr/>
            <p:nvPr/>
          </p:nvGrpSpPr>
          <p:grpSpPr>
            <a:xfrm>
              <a:off x="152400" y="5791200"/>
              <a:ext cx="5334000" cy="152400"/>
              <a:chOff x="152400" y="5791200"/>
              <a:chExt cx="5334000" cy="152400"/>
            </a:xfrm>
          </p:grpSpPr>
          <p:cxnSp>
            <p:nvCxnSpPr>
              <p:cNvPr id="17" name="Straight Connector 16"/>
              <p:cNvCxnSpPr/>
              <p:nvPr/>
            </p:nvCxnSpPr>
            <p:spPr>
              <a:xfrm flipH="1">
                <a:off x="685800" y="5791200"/>
                <a:ext cx="533400" cy="0"/>
              </a:xfrm>
              <a:prstGeom prst="line">
                <a:avLst/>
              </a:prstGeom>
              <a:ln w="762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 flipH="1">
                <a:off x="1219200" y="5791200"/>
                <a:ext cx="533400" cy="0"/>
              </a:xfrm>
              <a:prstGeom prst="line">
                <a:avLst/>
              </a:prstGeom>
              <a:ln w="762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 flipH="1">
                <a:off x="1752600" y="5791200"/>
                <a:ext cx="533400" cy="0"/>
              </a:xfrm>
              <a:prstGeom prst="line">
                <a:avLst/>
              </a:prstGeom>
              <a:ln w="762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 flipH="1">
                <a:off x="2286000" y="5791200"/>
                <a:ext cx="533400" cy="0"/>
              </a:xfrm>
              <a:prstGeom prst="line">
                <a:avLst/>
              </a:prstGeom>
              <a:ln w="762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 flipH="1">
                <a:off x="152400" y="5791200"/>
                <a:ext cx="533400" cy="0"/>
              </a:xfrm>
              <a:prstGeom prst="line">
                <a:avLst/>
              </a:prstGeom>
              <a:ln w="762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/>
            </p:nvCxnSpPr>
            <p:spPr>
              <a:xfrm flipH="1">
                <a:off x="2819400" y="5791200"/>
                <a:ext cx="533400" cy="0"/>
              </a:xfrm>
              <a:prstGeom prst="line">
                <a:avLst/>
              </a:prstGeom>
              <a:ln w="7620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/>
            </p:nvCxnSpPr>
            <p:spPr>
              <a:xfrm>
                <a:off x="3352800" y="5791200"/>
                <a:ext cx="0" cy="152400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>
                <a:off x="3886200" y="5791200"/>
                <a:ext cx="0" cy="152400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 flipH="1">
                <a:off x="3886200" y="5791200"/>
                <a:ext cx="533400" cy="0"/>
              </a:xfrm>
              <a:prstGeom prst="line">
                <a:avLst/>
              </a:prstGeom>
              <a:ln w="762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 flipH="1">
                <a:off x="4419600" y="5791200"/>
                <a:ext cx="533400" cy="0"/>
              </a:xfrm>
              <a:prstGeom prst="line">
                <a:avLst/>
              </a:prstGeom>
              <a:ln w="762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flipH="1">
                <a:off x="4953000" y="5791200"/>
                <a:ext cx="533400" cy="0"/>
              </a:xfrm>
              <a:prstGeom prst="line">
                <a:avLst/>
              </a:prstGeom>
              <a:ln w="762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 flipH="1">
                <a:off x="3352800" y="5791200"/>
                <a:ext cx="533400" cy="0"/>
              </a:xfrm>
              <a:prstGeom prst="line">
                <a:avLst/>
              </a:prstGeom>
              <a:ln w="76200" cmpd="sng">
                <a:solidFill>
                  <a:srgbClr val="008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616503F-E075-D14C-BC7E-DCBF60FFB939}"/>
                </a:ext>
              </a:extLst>
            </p:cNvPr>
            <p:cNvSpPr txBox="1"/>
            <p:nvPr/>
          </p:nvSpPr>
          <p:spPr>
            <a:xfrm>
              <a:off x="1447800" y="6013174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0.6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D1D6290-38FA-E84C-ADD3-37069CEC93C0}"/>
                </a:ext>
              </a:extLst>
            </p:cNvPr>
            <p:cNvSpPr txBox="1"/>
            <p:nvPr/>
          </p:nvSpPr>
          <p:spPr>
            <a:xfrm>
              <a:off x="4395566" y="6012796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0.3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8F2E72D-65B8-BC40-96E5-DAFDFBCFA804}"/>
                </a:ext>
              </a:extLst>
            </p:cNvPr>
            <p:cNvSpPr txBox="1"/>
            <p:nvPr/>
          </p:nvSpPr>
          <p:spPr>
            <a:xfrm>
              <a:off x="3366866" y="6012796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0.1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/>
                <a:ea typeface="ＭＳ Ｐゴシック" pitchFamily="34" charset="-128"/>
                <a:cs typeface="Calibri"/>
              </a:rPr>
              <a:t>Sampling in Bayes nets</a:t>
            </a:r>
          </a:p>
        </p:txBody>
      </p:sp>
      <p:sp>
        <p:nvSpPr>
          <p:cNvPr id="73730" name="Content Placeholder 2"/>
          <p:cNvSpPr>
            <a:spLocks noGrp="1"/>
          </p:cNvSpPr>
          <p:nvPr>
            <p:ph idx="1"/>
          </p:nvPr>
        </p:nvSpPr>
        <p:spPr>
          <a:xfrm>
            <a:off x="3429000" y="1828799"/>
            <a:ext cx="5867400" cy="4297365"/>
          </a:xfrm>
        </p:spPr>
        <p:txBody>
          <a:bodyPr/>
          <a:lstStyle/>
          <a:p>
            <a:r>
              <a:rPr lang="en-US" dirty="0">
                <a:latin typeface="Calibri"/>
                <a:ea typeface="ＭＳ Ｐゴシック" pitchFamily="34" charset="-128"/>
                <a:cs typeface="Calibri"/>
              </a:rPr>
              <a:t>Prior sampling</a:t>
            </a:r>
          </a:p>
          <a:p>
            <a:pPr lvl="5"/>
            <a:endParaRPr lang="en-US" dirty="0">
              <a:latin typeface="Calibri"/>
              <a:ea typeface="ＭＳ Ｐゴシック" pitchFamily="34" charset="-128"/>
              <a:cs typeface="Calibri"/>
            </a:endParaRPr>
          </a:p>
          <a:p>
            <a:r>
              <a:rPr lang="en-US" dirty="0">
                <a:latin typeface="Calibri"/>
                <a:ea typeface="ＭＳ Ｐゴシック" pitchFamily="34" charset="-128"/>
                <a:cs typeface="Calibri"/>
              </a:rPr>
              <a:t>Rejection sampling</a:t>
            </a:r>
          </a:p>
          <a:p>
            <a:pPr lvl="4"/>
            <a:endParaRPr lang="en-US" dirty="0">
              <a:latin typeface="Calibri"/>
              <a:ea typeface="ＭＳ Ｐゴシック" pitchFamily="34" charset="-128"/>
              <a:cs typeface="Calibri"/>
            </a:endParaRPr>
          </a:p>
          <a:p>
            <a:r>
              <a:rPr lang="en-US" dirty="0">
                <a:latin typeface="Calibri"/>
                <a:ea typeface="ＭＳ Ｐゴシック" pitchFamily="34" charset="-128"/>
                <a:cs typeface="Calibri"/>
              </a:rPr>
              <a:t>Likelihood weighting</a:t>
            </a:r>
          </a:p>
          <a:p>
            <a:pPr lvl="4"/>
            <a:endParaRPr lang="en-US" dirty="0">
              <a:latin typeface="Calibri"/>
              <a:ea typeface="ＭＳ Ｐゴシック" pitchFamily="34" charset="-128"/>
              <a:cs typeface="Calibri"/>
            </a:endParaRPr>
          </a:p>
          <a:p>
            <a:r>
              <a:rPr lang="en-US" dirty="0">
                <a:latin typeface="Calibri"/>
                <a:ea typeface="ＭＳ Ｐゴシック" pitchFamily="34" charset="-128"/>
                <a:cs typeface="Calibri"/>
              </a:rPr>
              <a:t>Gibbs sampling</a:t>
            </a:r>
          </a:p>
          <a:p>
            <a:endParaRPr lang="en-US" dirty="0">
              <a:latin typeface="Calibri"/>
              <a:ea typeface="ＭＳ Ｐゴシック" pitchFamily="34" charset="-128"/>
              <a:cs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 sampling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1" y="2895600"/>
            <a:ext cx="12191997" cy="3102257"/>
          </a:xfrm>
          <a:prstGeom prst="rect">
            <a:avLst/>
          </a:prstGeom>
        </p:spPr>
      </p:pic>
      <p:cxnSp>
        <p:nvCxnSpPr>
          <p:cNvPr id="3" name="AutoShape 11">
            <a:extLst>
              <a:ext uri="{FF2B5EF4-FFF2-40B4-BE49-F238E27FC236}">
                <a16:creationId xmlns:a16="http://schemas.microsoft.com/office/drawing/2014/main" id="{E7906241-C386-CDD6-65B0-8CEBBF05F2D2}"/>
              </a:ext>
            </a:extLst>
          </p:cNvPr>
          <p:cNvCxnSpPr>
            <a:cxnSpLocks noChangeShapeType="1"/>
            <a:stCxn id="4" idx="6"/>
            <a:endCxn id="6" idx="2"/>
          </p:cNvCxnSpPr>
          <p:nvPr/>
        </p:nvCxnSpPr>
        <p:spPr bwMode="auto">
          <a:xfrm>
            <a:off x="2619469" y="6285195"/>
            <a:ext cx="533400" cy="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4" name="Oval 12">
            <a:extLst>
              <a:ext uri="{FF2B5EF4-FFF2-40B4-BE49-F238E27FC236}">
                <a16:creationId xmlns:a16="http://schemas.microsoft.com/office/drawing/2014/main" id="{C1E89D4E-6F6B-71A8-E354-EFC92D62B6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7094" y="5997857"/>
            <a:ext cx="1222375" cy="574675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dirty="0">
                <a:latin typeface="Calibri" pitchFamily="34" charset="0"/>
                <a:cs typeface="Calibri" pitchFamily="34" charset="0"/>
              </a:rPr>
              <a:t>Shape</a:t>
            </a:r>
          </a:p>
        </p:txBody>
      </p:sp>
      <p:sp>
        <p:nvSpPr>
          <p:cNvPr id="6" name="Oval 13">
            <a:extLst>
              <a:ext uri="{FF2B5EF4-FFF2-40B4-BE49-F238E27FC236}">
                <a16:creationId xmlns:a16="http://schemas.microsoft.com/office/drawing/2014/main" id="{77E99C85-47FF-6924-5BAB-EB8CE08260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2869" y="5997857"/>
            <a:ext cx="1222375" cy="574675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rtl="1"/>
            <a:r>
              <a:rPr lang="en-US" dirty="0">
                <a:latin typeface="Calibri" pitchFamily="34" charset="0"/>
                <a:cs typeface="Calibri" pitchFamily="34" charset="0"/>
              </a:rPr>
              <a:t>Color</a:t>
            </a:r>
          </a:p>
        </p:txBody>
      </p:sp>
    </p:spTree>
    <p:extLst>
      <p:ext uri="{BB962C8B-B14F-4D97-AF65-F5344CB8AC3E}">
        <p14:creationId xmlns:p14="http://schemas.microsoft.com/office/powerpoint/2010/main" val="2905211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25"/>
          <p:cNvSpPr>
            <a:spLocks noChangeArrowheads="1"/>
          </p:cNvSpPr>
          <p:nvPr/>
        </p:nvSpPr>
        <p:spPr bwMode="auto">
          <a:xfrm>
            <a:off x="2667000" y="5638800"/>
            <a:ext cx="2438400" cy="457200"/>
          </a:xfrm>
          <a:prstGeom prst="rect">
            <a:avLst/>
          </a:prstGeom>
          <a:solidFill>
            <a:srgbClr val="FFFF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1600">
              <a:latin typeface="Calibri" pitchFamily="34" charset="0"/>
              <a:cs typeface="Calibri" pitchFamily="34" charset="0"/>
            </a:endParaRPr>
          </a:p>
        </p:txBody>
      </p:sp>
      <p:graphicFrame>
        <p:nvGraphicFramePr>
          <p:cNvPr id="36" name="Table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3205140"/>
              </p:ext>
            </p:extLst>
          </p:nvPr>
        </p:nvGraphicFramePr>
        <p:xfrm>
          <a:off x="2667000" y="4491038"/>
          <a:ext cx="2438400" cy="2209964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3405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s</a:t>
                      </a: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r</a:t>
                      </a: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w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0.99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3405"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w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0.01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405"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r</a:t>
                      </a: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w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0.90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3405"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w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0.10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405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s</a:t>
                      </a: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r</a:t>
                      </a: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w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0.90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3405"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w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0.10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405"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r</a:t>
                      </a: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w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0.01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3405"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w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0.99</a:t>
                      </a:r>
                    </a:p>
                  </a:txBody>
                  <a:tcPr marL="9525" marR="9525" marT="9526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9" name="Rectangle 22"/>
          <p:cNvSpPr>
            <a:spLocks noChangeArrowheads="1"/>
          </p:cNvSpPr>
          <p:nvPr/>
        </p:nvSpPr>
        <p:spPr bwMode="auto">
          <a:xfrm>
            <a:off x="5715000" y="1489075"/>
            <a:ext cx="1143000" cy="533400"/>
          </a:xfrm>
          <a:prstGeom prst="rect">
            <a:avLst/>
          </a:prstGeom>
          <a:solidFill>
            <a:srgbClr val="FFFF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73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Prior sampling</a:t>
            </a:r>
          </a:p>
        </p:txBody>
      </p:sp>
      <p:sp>
        <p:nvSpPr>
          <p:cNvPr id="57348" name="Oval 5"/>
          <p:cNvSpPr>
            <a:spLocks noChangeArrowheads="1"/>
          </p:cNvSpPr>
          <p:nvPr/>
        </p:nvSpPr>
        <p:spPr bwMode="auto">
          <a:xfrm>
            <a:off x="5638800" y="2209800"/>
            <a:ext cx="1222375" cy="574675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>
                <a:latin typeface="Calibri" pitchFamily="34" charset="0"/>
                <a:cs typeface="Calibri" pitchFamily="34" charset="0"/>
              </a:rPr>
              <a:t>Cloudy</a:t>
            </a:r>
          </a:p>
        </p:txBody>
      </p:sp>
      <p:sp>
        <p:nvSpPr>
          <p:cNvPr id="57349" name="Oval 6"/>
          <p:cNvSpPr>
            <a:spLocks noChangeArrowheads="1"/>
          </p:cNvSpPr>
          <p:nvPr/>
        </p:nvSpPr>
        <p:spPr bwMode="auto">
          <a:xfrm>
            <a:off x="4267200" y="3178175"/>
            <a:ext cx="1222375" cy="574675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>
                <a:latin typeface="Calibri" pitchFamily="34" charset="0"/>
                <a:cs typeface="Calibri" pitchFamily="34" charset="0"/>
              </a:rPr>
              <a:t>Sprinkler</a:t>
            </a:r>
          </a:p>
        </p:txBody>
      </p:sp>
      <p:sp>
        <p:nvSpPr>
          <p:cNvPr id="57350" name="Oval 7"/>
          <p:cNvSpPr>
            <a:spLocks noChangeArrowheads="1"/>
          </p:cNvSpPr>
          <p:nvPr/>
        </p:nvSpPr>
        <p:spPr bwMode="auto">
          <a:xfrm>
            <a:off x="7007225" y="3200400"/>
            <a:ext cx="1222375" cy="574675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>
                <a:latin typeface="Calibri" pitchFamily="34" charset="0"/>
                <a:cs typeface="Calibri" pitchFamily="34" charset="0"/>
              </a:rPr>
              <a:t>Rain</a:t>
            </a:r>
          </a:p>
        </p:txBody>
      </p:sp>
      <p:sp>
        <p:nvSpPr>
          <p:cNvPr id="57351" name="Oval 8"/>
          <p:cNvSpPr>
            <a:spLocks noChangeArrowheads="1"/>
          </p:cNvSpPr>
          <p:nvPr/>
        </p:nvSpPr>
        <p:spPr bwMode="auto">
          <a:xfrm>
            <a:off x="5635625" y="4191000"/>
            <a:ext cx="1222375" cy="574675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>
                <a:latin typeface="Calibri" pitchFamily="34" charset="0"/>
                <a:cs typeface="Calibri" pitchFamily="34" charset="0"/>
              </a:rPr>
              <a:t>WetGrass</a:t>
            </a:r>
          </a:p>
        </p:txBody>
      </p:sp>
      <p:cxnSp>
        <p:nvCxnSpPr>
          <p:cNvPr id="57352" name="AutoShape 9"/>
          <p:cNvCxnSpPr>
            <a:cxnSpLocks noChangeShapeType="1"/>
            <a:stCxn id="57348" idx="5"/>
            <a:endCxn id="57350" idx="1"/>
          </p:cNvCxnSpPr>
          <p:nvPr/>
        </p:nvCxnSpPr>
        <p:spPr bwMode="auto">
          <a:xfrm>
            <a:off x="6681788" y="2714625"/>
            <a:ext cx="504825" cy="555625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57353" name="AutoShape 10"/>
          <p:cNvCxnSpPr>
            <a:cxnSpLocks noChangeShapeType="1"/>
            <a:stCxn id="57348" idx="3"/>
            <a:endCxn id="57349" idx="7"/>
          </p:cNvCxnSpPr>
          <p:nvPr/>
        </p:nvCxnSpPr>
        <p:spPr bwMode="auto">
          <a:xfrm flipH="1">
            <a:off x="5310188" y="2714625"/>
            <a:ext cx="508000" cy="53340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57354" name="AutoShape 11"/>
          <p:cNvCxnSpPr>
            <a:cxnSpLocks noChangeShapeType="1"/>
            <a:stCxn id="57349" idx="5"/>
            <a:endCxn id="57351" idx="1"/>
          </p:cNvCxnSpPr>
          <p:nvPr/>
        </p:nvCxnSpPr>
        <p:spPr bwMode="auto">
          <a:xfrm>
            <a:off x="5310188" y="3683000"/>
            <a:ext cx="504825" cy="57785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57355" name="AutoShape 12"/>
          <p:cNvCxnSpPr>
            <a:cxnSpLocks noChangeShapeType="1"/>
            <a:stCxn id="57350" idx="3"/>
            <a:endCxn id="57351" idx="7"/>
          </p:cNvCxnSpPr>
          <p:nvPr/>
        </p:nvCxnSpPr>
        <p:spPr bwMode="auto">
          <a:xfrm flipH="1">
            <a:off x="6678613" y="3705225"/>
            <a:ext cx="508000" cy="555625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1132562" name="Oval 18"/>
          <p:cNvSpPr>
            <a:spLocks noChangeArrowheads="1"/>
          </p:cNvSpPr>
          <p:nvPr/>
        </p:nvSpPr>
        <p:spPr bwMode="auto">
          <a:xfrm>
            <a:off x="5638800" y="2209800"/>
            <a:ext cx="1222375" cy="574675"/>
          </a:xfrm>
          <a:prstGeom prst="ellipse">
            <a:avLst/>
          </a:prstGeom>
          <a:solidFill>
            <a:srgbClr val="33CC33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>
                <a:latin typeface="Calibri" pitchFamily="34" charset="0"/>
                <a:cs typeface="Calibri" pitchFamily="34" charset="0"/>
              </a:rPr>
              <a:t>Cloudy</a:t>
            </a:r>
          </a:p>
        </p:txBody>
      </p:sp>
      <p:sp>
        <p:nvSpPr>
          <p:cNvPr id="1132563" name="Oval 19"/>
          <p:cNvSpPr>
            <a:spLocks noChangeArrowheads="1"/>
          </p:cNvSpPr>
          <p:nvPr/>
        </p:nvSpPr>
        <p:spPr bwMode="auto">
          <a:xfrm>
            <a:off x="4267200" y="3178175"/>
            <a:ext cx="1222375" cy="574675"/>
          </a:xfrm>
          <a:prstGeom prst="ellipse">
            <a:avLst/>
          </a:prstGeom>
          <a:solidFill>
            <a:srgbClr val="FF3300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>
                <a:latin typeface="Calibri" pitchFamily="34" charset="0"/>
                <a:cs typeface="Calibri" pitchFamily="34" charset="0"/>
              </a:rPr>
              <a:t>Sprinkler</a:t>
            </a:r>
          </a:p>
        </p:txBody>
      </p:sp>
      <p:sp>
        <p:nvSpPr>
          <p:cNvPr id="1132564" name="Oval 20"/>
          <p:cNvSpPr>
            <a:spLocks noChangeArrowheads="1"/>
          </p:cNvSpPr>
          <p:nvPr/>
        </p:nvSpPr>
        <p:spPr bwMode="auto">
          <a:xfrm>
            <a:off x="7007225" y="3200400"/>
            <a:ext cx="1222375" cy="574675"/>
          </a:xfrm>
          <a:prstGeom prst="ellipse">
            <a:avLst/>
          </a:prstGeom>
          <a:solidFill>
            <a:srgbClr val="33CC33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>
                <a:latin typeface="Calibri" pitchFamily="34" charset="0"/>
                <a:cs typeface="Calibri" pitchFamily="34" charset="0"/>
              </a:rPr>
              <a:t>Rain</a:t>
            </a:r>
          </a:p>
        </p:txBody>
      </p:sp>
      <p:sp>
        <p:nvSpPr>
          <p:cNvPr id="1132565" name="Oval 21"/>
          <p:cNvSpPr>
            <a:spLocks noChangeArrowheads="1"/>
          </p:cNvSpPr>
          <p:nvPr/>
        </p:nvSpPr>
        <p:spPr bwMode="auto">
          <a:xfrm>
            <a:off x="5638800" y="4191000"/>
            <a:ext cx="1222375" cy="574675"/>
          </a:xfrm>
          <a:prstGeom prst="ellipse">
            <a:avLst/>
          </a:prstGeom>
          <a:solidFill>
            <a:srgbClr val="33CC33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dirty="0" err="1">
                <a:latin typeface="Calibri" pitchFamily="34" charset="0"/>
                <a:cs typeface="Calibri" pitchFamily="34" charset="0"/>
              </a:rPr>
              <a:t>WetGrass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32566" name="Rectangle 22"/>
          <p:cNvSpPr>
            <a:spLocks noChangeArrowheads="1"/>
          </p:cNvSpPr>
          <p:nvPr/>
        </p:nvSpPr>
        <p:spPr bwMode="auto">
          <a:xfrm>
            <a:off x="2667000" y="2703513"/>
            <a:ext cx="1371600" cy="533400"/>
          </a:xfrm>
          <a:prstGeom prst="rect">
            <a:avLst/>
          </a:prstGeom>
          <a:solidFill>
            <a:srgbClr val="FFFF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latin typeface="Calibri" pitchFamily="34" charset="0"/>
              <a:cs typeface="Calibri" pitchFamily="34" charset="0"/>
            </a:endParaRPr>
          </a:p>
        </p:txBody>
      </p:sp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9762178"/>
              </p:ext>
            </p:extLst>
          </p:nvPr>
        </p:nvGraphicFramePr>
        <p:xfrm>
          <a:off x="5715000" y="1509713"/>
          <a:ext cx="1143000" cy="552414"/>
        </p:xfrm>
        <a:graphic>
          <a:graphicData uri="http://schemas.openxmlformats.org/drawingml/2006/table">
            <a:tbl>
              <a:tblPr/>
              <a:tblGrid>
                <a:gridCol w="571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320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c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0.5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320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c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0.5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0765498"/>
              </p:ext>
            </p:extLst>
          </p:nvPr>
        </p:nvGraphicFramePr>
        <p:xfrm>
          <a:off x="2743200" y="2725738"/>
          <a:ext cx="1295400" cy="1104828"/>
        </p:xfrm>
        <a:graphic>
          <a:graphicData uri="http://schemas.openxmlformats.org/drawingml/2006/table">
            <a:tbl>
              <a:tblPr/>
              <a:tblGrid>
                <a:gridCol w="43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1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1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53206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c</a:t>
                      </a: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s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0.1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3206">
                <a:tc vMerge="1"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s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0.9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206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c</a:t>
                      </a: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s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0.5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3206">
                <a:tc vMerge="1"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s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0.5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1" name="Rectangle 22"/>
          <p:cNvSpPr>
            <a:spLocks noChangeArrowheads="1"/>
          </p:cNvSpPr>
          <p:nvPr/>
        </p:nvSpPr>
        <p:spPr bwMode="auto">
          <a:xfrm>
            <a:off x="8382000" y="2703513"/>
            <a:ext cx="1371600" cy="538162"/>
          </a:xfrm>
          <a:prstGeom prst="rect">
            <a:avLst/>
          </a:prstGeom>
          <a:solidFill>
            <a:srgbClr val="FFFF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latin typeface="Calibri" pitchFamily="34" charset="0"/>
              <a:cs typeface="Calibri" pitchFamily="34" charset="0"/>
            </a:endParaRPr>
          </a:p>
        </p:txBody>
      </p:sp>
      <p:graphicFrame>
        <p:nvGraphicFramePr>
          <p:cNvPr id="33" name="Tab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1095120"/>
              </p:ext>
            </p:extLst>
          </p:nvPr>
        </p:nvGraphicFramePr>
        <p:xfrm>
          <a:off x="8458200" y="2725738"/>
          <a:ext cx="1295400" cy="1104828"/>
        </p:xfrm>
        <a:graphic>
          <a:graphicData uri="http://schemas.openxmlformats.org/drawingml/2006/table">
            <a:tbl>
              <a:tblPr/>
              <a:tblGrid>
                <a:gridCol w="43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1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1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53206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c</a:t>
                      </a: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r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0.8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3206">
                <a:tc vMerge="1"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r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0.2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206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c</a:t>
                      </a:r>
                    </a:p>
                    <a:p>
                      <a:pPr algn="ctr" fontAlgn="b"/>
                      <a:endParaRPr lang="en-US" sz="1600" b="0" i="0" u="none" strike="noStrike" dirty="0">
                        <a:solidFill>
                          <a:srgbClr val="CC00CD"/>
                        </a:solidFill>
                        <a:latin typeface="Calibri"/>
                      </a:endParaRP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r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0.2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3206">
                <a:tc vMerge="1"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900" kern="1200" dirty="0">
                          <a:solidFill>
                            <a:srgbClr val="CC00CD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Symbol"/>
                        </a:rPr>
                        <a:t></a:t>
                      </a:r>
                      <a:r>
                        <a:rPr lang="en-US" sz="1600" b="0" i="0" u="none" strike="noStrike" dirty="0">
                          <a:solidFill>
                            <a:srgbClr val="CC00CD"/>
                          </a:solidFill>
                          <a:latin typeface="Calibri"/>
                        </a:rPr>
                        <a:t>r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3333FF"/>
                          </a:solidFill>
                          <a:latin typeface="Calibri"/>
                        </a:rPr>
                        <a:t>0.8</a:t>
                      </a:r>
                    </a:p>
                  </a:txBody>
                  <a:tcPr marL="9525" marR="9525" marT="950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7455" name="TextBox 39"/>
          <p:cNvSpPr txBox="1">
            <a:spLocks noChangeArrowheads="1"/>
          </p:cNvSpPr>
          <p:nvPr/>
        </p:nvSpPr>
        <p:spPr bwMode="auto">
          <a:xfrm>
            <a:off x="7924800" y="4232275"/>
            <a:ext cx="17526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1800">
                <a:latin typeface="Calibri" pitchFamily="34" charset="0"/>
                <a:cs typeface="Calibri" pitchFamily="34" charset="0"/>
              </a:rPr>
              <a:t>Samples:</a:t>
            </a:r>
          </a:p>
        </p:txBody>
      </p:sp>
      <p:sp>
        <p:nvSpPr>
          <p:cNvPr id="41" name="TextBox 40"/>
          <p:cNvSpPr txBox="1">
            <a:spLocks noChangeArrowheads="1"/>
          </p:cNvSpPr>
          <p:nvPr/>
        </p:nvSpPr>
        <p:spPr bwMode="auto">
          <a:xfrm>
            <a:off x="8263053" y="4689475"/>
            <a:ext cx="1981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1800" dirty="0">
                <a:solidFill>
                  <a:srgbClr val="CC00CD"/>
                </a:solidFill>
                <a:latin typeface="Calibri" pitchFamily="34" charset="0"/>
                <a:cs typeface="Calibri" pitchFamily="34" charset="0"/>
              </a:rPr>
              <a:t>    c, </a:t>
            </a:r>
            <a:r>
              <a:rPr lang="en-US" sz="1800" dirty="0">
                <a:solidFill>
                  <a:srgbClr val="CC00CD"/>
                </a:solidFill>
                <a:sym typeface="Symbol"/>
              </a:rPr>
              <a:t></a:t>
            </a:r>
            <a:r>
              <a:rPr lang="en-US" sz="1800" dirty="0">
                <a:solidFill>
                  <a:srgbClr val="CC00CD"/>
                </a:solidFill>
                <a:latin typeface="Calibri" pitchFamily="34" charset="0"/>
                <a:cs typeface="Calibri" pitchFamily="34" charset="0"/>
              </a:rPr>
              <a:t>s,    r, w</a:t>
            </a:r>
          </a:p>
        </p:txBody>
      </p:sp>
      <p:sp>
        <p:nvSpPr>
          <p:cNvPr id="42" name="TextBox 41"/>
          <p:cNvSpPr txBox="1">
            <a:spLocks noChangeArrowheads="1"/>
          </p:cNvSpPr>
          <p:nvPr/>
        </p:nvSpPr>
        <p:spPr bwMode="auto">
          <a:xfrm>
            <a:off x="8305800" y="5005388"/>
            <a:ext cx="1981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1800" dirty="0">
                <a:solidFill>
                  <a:srgbClr val="CC00CD"/>
                </a:solidFill>
                <a:sym typeface="Symbol"/>
              </a:rPr>
              <a:t></a:t>
            </a:r>
            <a:r>
              <a:rPr lang="en-US" sz="1800" dirty="0">
                <a:solidFill>
                  <a:srgbClr val="CC00CD"/>
                </a:solidFill>
                <a:latin typeface="Calibri" pitchFamily="34" charset="0"/>
                <a:cs typeface="Calibri" pitchFamily="34" charset="0"/>
              </a:rPr>
              <a:t>c,    s, </a:t>
            </a:r>
            <a:r>
              <a:rPr lang="en-US" sz="1800" dirty="0">
                <a:solidFill>
                  <a:srgbClr val="CC00CD"/>
                </a:solidFill>
                <a:sym typeface="Symbol"/>
              </a:rPr>
              <a:t></a:t>
            </a:r>
            <a:r>
              <a:rPr lang="en-US" sz="1800" dirty="0">
                <a:solidFill>
                  <a:srgbClr val="CC00CD"/>
                </a:solidFill>
                <a:latin typeface="Calibri" pitchFamily="34" charset="0"/>
                <a:cs typeface="Calibri" pitchFamily="34" charset="0"/>
              </a:rPr>
              <a:t>r, w</a:t>
            </a:r>
          </a:p>
        </p:txBody>
      </p:sp>
      <p:sp>
        <p:nvSpPr>
          <p:cNvPr id="43" name="TextBox 42"/>
          <p:cNvSpPr txBox="1">
            <a:spLocks noChangeArrowheads="1"/>
          </p:cNvSpPr>
          <p:nvPr/>
        </p:nvSpPr>
        <p:spPr bwMode="auto">
          <a:xfrm>
            <a:off x="8305800" y="5386388"/>
            <a:ext cx="19812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1800">
                <a:solidFill>
                  <a:srgbClr val="CC00CD"/>
                </a:solidFill>
                <a:latin typeface="Calibri" pitchFamily="34" charset="0"/>
                <a:cs typeface="Calibri" pitchFamily="34" charset="0"/>
              </a:rPr>
              <a:t>…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124200" y="4038600"/>
            <a:ext cx="1542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  <a:latin typeface="Calibri"/>
                <a:cs typeface="Calibri"/>
              </a:rPr>
              <a:t>P</a:t>
            </a:r>
            <a:r>
              <a:rPr lang="en-US" sz="2400" dirty="0">
                <a:solidFill>
                  <a:srgbClr val="CC00CC"/>
                </a:solidFill>
                <a:latin typeface="Calibri"/>
                <a:cs typeface="Calibri"/>
              </a:rPr>
              <a:t>(</a:t>
            </a:r>
            <a:r>
              <a:rPr lang="en-US" sz="2400" i="1" dirty="0">
                <a:solidFill>
                  <a:srgbClr val="CC00CC"/>
                </a:solidFill>
                <a:latin typeface="Calibri"/>
                <a:cs typeface="Calibri"/>
              </a:rPr>
              <a:t>W </a:t>
            </a:r>
            <a:r>
              <a:rPr lang="en-US" sz="2400" dirty="0">
                <a:solidFill>
                  <a:srgbClr val="CC00CC"/>
                </a:solidFill>
                <a:latin typeface="Calibri"/>
                <a:cs typeface="Calibri"/>
              </a:rPr>
              <a:t>| </a:t>
            </a:r>
            <a:r>
              <a:rPr lang="en-US" sz="2400" i="1" dirty="0">
                <a:solidFill>
                  <a:srgbClr val="CC00CC"/>
                </a:solidFill>
                <a:latin typeface="Calibri"/>
                <a:cs typeface="Calibri"/>
              </a:rPr>
              <a:t>S,R</a:t>
            </a:r>
            <a:r>
              <a:rPr lang="en-US" sz="2400" dirty="0">
                <a:solidFill>
                  <a:srgbClr val="CC00CC"/>
                </a:solidFill>
                <a:latin typeface="Calibri"/>
                <a:cs typeface="Calibri"/>
              </a:rPr>
              <a:t>)</a:t>
            </a:r>
            <a:endParaRPr lang="en-US" sz="2400" i="1" dirty="0">
              <a:solidFill>
                <a:srgbClr val="CC00CC"/>
              </a:solidFill>
              <a:latin typeface="Calibri"/>
              <a:cs typeface="Calibri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594367" y="2281535"/>
            <a:ext cx="1185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  <a:latin typeface="Calibri"/>
                <a:cs typeface="Calibri"/>
              </a:rPr>
              <a:t>P</a:t>
            </a:r>
            <a:r>
              <a:rPr lang="en-US" sz="2400" dirty="0">
                <a:solidFill>
                  <a:srgbClr val="CC00CC"/>
                </a:solidFill>
                <a:latin typeface="Calibri"/>
                <a:cs typeface="Calibri"/>
              </a:rPr>
              <a:t>(</a:t>
            </a:r>
            <a:r>
              <a:rPr lang="en-US" sz="2400" i="1" dirty="0">
                <a:solidFill>
                  <a:srgbClr val="CC00CC"/>
                </a:solidFill>
                <a:latin typeface="Calibri"/>
                <a:cs typeface="Calibri"/>
              </a:rPr>
              <a:t>S </a:t>
            </a:r>
            <a:r>
              <a:rPr lang="en-US" sz="2400" dirty="0">
                <a:solidFill>
                  <a:srgbClr val="CC00CC"/>
                </a:solidFill>
                <a:latin typeface="Calibri"/>
                <a:cs typeface="Calibri"/>
              </a:rPr>
              <a:t>| </a:t>
            </a:r>
            <a:r>
              <a:rPr lang="en-US" sz="2400" i="1" dirty="0">
                <a:solidFill>
                  <a:srgbClr val="CC00CC"/>
                </a:solidFill>
                <a:latin typeface="Calibri"/>
                <a:cs typeface="Calibri"/>
              </a:rPr>
              <a:t>C</a:t>
            </a:r>
            <a:r>
              <a:rPr lang="en-US" sz="2400" dirty="0">
                <a:solidFill>
                  <a:srgbClr val="CC00CC"/>
                </a:solidFill>
                <a:latin typeface="Calibri"/>
                <a:cs typeface="Calibri"/>
              </a:rPr>
              <a:t>)</a:t>
            </a:r>
            <a:endParaRPr lang="en-US" sz="2400" i="1" dirty="0">
              <a:solidFill>
                <a:srgbClr val="CC00CC"/>
              </a:solidFill>
              <a:latin typeface="Calibri"/>
              <a:cs typeface="Calibri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848600" y="2286000"/>
            <a:ext cx="12135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  <a:latin typeface="Calibri"/>
                <a:cs typeface="Calibri"/>
              </a:rPr>
              <a:t>P</a:t>
            </a:r>
            <a:r>
              <a:rPr lang="en-US" sz="2400" dirty="0">
                <a:solidFill>
                  <a:srgbClr val="CC00CC"/>
                </a:solidFill>
                <a:latin typeface="Calibri"/>
                <a:cs typeface="Calibri"/>
              </a:rPr>
              <a:t>(</a:t>
            </a:r>
            <a:r>
              <a:rPr lang="en-US" sz="2400" i="1" dirty="0">
                <a:solidFill>
                  <a:srgbClr val="CC00CC"/>
                </a:solidFill>
                <a:latin typeface="Calibri"/>
                <a:cs typeface="Calibri"/>
              </a:rPr>
              <a:t>R </a:t>
            </a:r>
            <a:r>
              <a:rPr lang="en-US" sz="2400" dirty="0">
                <a:solidFill>
                  <a:srgbClr val="CC00CC"/>
                </a:solidFill>
                <a:latin typeface="Calibri"/>
                <a:cs typeface="Calibri"/>
              </a:rPr>
              <a:t>| </a:t>
            </a:r>
            <a:r>
              <a:rPr lang="en-US" sz="2400" i="1" dirty="0">
                <a:solidFill>
                  <a:srgbClr val="CC00CC"/>
                </a:solidFill>
                <a:latin typeface="Calibri"/>
                <a:cs typeface="Calibri"/>
              </a:rPr>
              <a:t>C</a:t>
            </a:r>
            <a:r>
              <a:rPr lang="en-US" sz="2400" dirty="0">
                <a:solidFill>
                  <a:srgbClr val="CC00CC"/>
                </a:solidFill>
                <a:latin typeface="Calibri"/>
                <a:cs typeface="Calibri"/>
              </a:rPr>
              <a:t>)</a:t>
            </a:r>
            <a:endParaRPr lang="en-US" sz="2400" i="1" dirty="0">
              <a:solidFill>
                <a:srgbClr val="CC00CC"/>
              </a:solidFill>
              <a:latin typeface="Calibri"/>
              <a:cs typeface="Calibri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15000" y="1066800"/>
            <a:ext cx="7655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  <a:latin typeface="Calibri"/>
                <a:cs typeface="Calibri"/>
              </a:rPr>
              <a:t>P</a:t>
            </a:r>
            <a:r>
              <a:rPr lang="en-US" sz="2400" dirty="0">
                <a:solidFill>
                  <a:srgbClr val="CC00CC"/>
                </a:solidFill>
                <a:latin typeface="Calibri"/>
                <a:cs typeface="Calibri"/>
              </a:rPr>
              <a:t>(</a:t>
            </a:r>
            <a:r>
              <a:rPr lang="en-US" sz="2400" i="1" dirty="0">
                <a:solidFill>
                  <a:srgbClr val="CC00CC"/>
                </a:solidFill>
                <a:latin typeface="Calibri"/>
                <a:cs typeface="Calibri"/>
              </a:rPr>
              <a:t>C</a:t>
            </a:r>
            <a:r>
              <a:rPr lang="en-US" sz="2400" dirty="0">
                <a:solidFill>
                  <a:srgbClr val="CC00CC"/>
                </a:solidFill>
                <a:latin typeface="Calibri"/>
                <a:cs typeface="Calibri"/>
              </a:rPr>
              <a:t>)</a:t>
            </a:r>
            <a:endParaRPr lang="en-US" sz="2400" i="1" dirty="0">
              <a:solidFill>
                <a:srgbClr val="CC00CC"/>
              </a:solidFill>
              <a:latin typeface="Calibri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B673EB-D21F-5017-E724-60558E793D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6812" y="5911334"/>
            <a:ext cx="1981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1800" dirty="0">
                <a:solidFill>
                  <a:srgbClr val="CC00CD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i="1" dirty="0">
                <a:solidFill>
                  <a:srgbClr val="CC00CC"/>
                </a:solidFill>
                <a:cs typeface="Calibri" pitchFamily="34" charset="0"/>
              </a:rPr>
              <a:t>S</a:t>
            </a:r>
            <a:r>
              <a:rPr lang="en-US" sz="1800" i="1" baseline="-25000" dirty="0">
                <a:solidFill>
                  <a:srgbClr val="CC00CC"/>
                </a:solidFill>
                <a:cs typeface="Calibri" pitchFamily="34" charset="0"/>
              </a:rPr>
              <a:t>PS</a:t>
            </a:r>
            <a:r>
              <a:rPr lang="en-US" sz="1800" dirty="0">
                <a:solidFill>
                  <a:srgbClr val="CC00CC"/>
                </a:solidFill>
                <a:cs typeface="Calibri" pitchFamily="34" charset="0"/>
              </a:rPr>
              <a:t>(</a:t>
            </a:r>
            <a:r>
              <a:rPr lang="en-US" sz="1800" dirty="0" err="1">
                <a:solidFill>
                  <a:srgbClr val="CC00CD"/>
                </a:solidFill>
                <a:latin typeface="Calibri" pitchFamily="34" charset="0"/>
                <a:cs typeface="Calibri" pitchFamily="34" charset="0"/>
              </a:rPr>
              <a:t>c,</a:t>
            </a:r>
            <a:r>
              <a:rPr lang="en-US" sz="1800" dirty="0" err="1">
                <a:solidFill>
                  <a:srgbClr val="CC00CD"/>
                </a:solidFill>
                <a:sym typeface="Symbol"/>
              </a:rPr>
              <a:t></a:t>
            </a:r>
            <a:r>
              <a:rPr lang="en-US" sz="1800" dirty="0" err="1">
                <a:solidFill>
                  <a:srgbClr val="CC00CD"/>
                </a:solidFill>
                <a:latin typeface="Calibri" pitchFamily="34" charset="0"/>
                <a:cs typeface="Calibri" pitchFamily="34" charset="0"/>
              </a:rPr>
              <a:t>s</a:t>
            </a:r>
            <a:r>
              <a:rPr lang="en-US" sz="1800" dirty="0">
                <a:solidFill>
                  <a:srgbClr val="CC00CD"/>
                </a:solidFill>
                <a:latin typeface="Calibri" pitchFamily="34" charset="0"/>
                <a:cs typeface="Calibri" pitchFamily="34" charset="0"/>
              </a:rPr>
              <a:t>, r, w</a:t>
            </a:r>
            <a:r>
              <a:rPr lang="en-US" sz="1800" dirty="0">
                <a:solidFill>
                  <a:srgbClr val="CC00CC"/>
                </a:solidFill>
                <a:cs typeface="Calibri" pitchFamily="34" charset="0"/>
              </a:rPr>
              <a:t>) = </a:t>
            </a:r>
            <a:endParaRPr lang="en-US" sz="1800" dirty="0">
              <a:solidFill>
                <a:srgbClr val="CC00CD"/>
              </a:solidFill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1132562" grpId="0" animBg="1"/>
      <p:bldP spid="1132563" grpId="0" animBg="1"/>
      <p:bldP spid="1132564" grpId="0" animBg="1"/>
      <p:bldP spid="1132565" grpId="0" animBg="1"/>
      <p:bldP spid="1132566" grpId="0" animBg="1"/>
      <p:bldP spid="31" grpId="0" animBg="1"/>
      <p:bldP spid="41" grpId="0"/>
      <p:bldP spid="42" grpId="0"/>
      <p:bldP spid="43" grpId="0"/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FONTSIZE" val="10"/>
  <p:tag name="DEFAULTWIDTH" val="385"/>
  <p:tag name="DEFAULTHEIGHT" val="283"/>
</p:tagLst>
</file>

<file path=ppt/theme/theme1.xml><?xml version="1.0" encoding="utf-8"?>
<a:theme xmlns:a="http://schemas.openxmlformats.org/drawingml/2006/main" name="dan-berkeley-nlp-v1">
  <a:themeElements>
    <a:clrScheme name="dan-berkeley-nlp-v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an-berkeley-nlp-v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an-berkeley-nlp-v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FA12 cs188 lecture 3 -- a-star search</Template>
  <TotalTime>73390</TotalTime>
  <Words>2531</Words>
  <Application>Microsoft Macintosh PowerPoint</Application>
  <PresentationFormat>Widescreen</PresentationFormat>
  <Paragraphs>486</Paragraphs>
  <Slides>35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Calibri</vt:lpstr>
      <vt:lpstr>Wingdings</vt:lpstr>
      <vt:lpstr>dan-berkeley-nlp-v1</vt:lpstr>
      <vt:lpstr>Quick Warm-Up</vt:lpstr>
      <vt:lpstr>Quick Warm-Up</vt:lpstr>
      <vt:lpstr>CS 188: Artificial Intelligence </vt:lpstr>
      <vt:lpstr>Sampling</vt:lpstr>
      <vt:lpstr>Example</vt:lpstr>
      <vt:lpstr>Sampling basics: discrete (categorical) distribution</vt:lpstr>
      <vt:lpstr>Sampling in Bayes nets</vt:lpstr>
      <vt:lpstr>Prior sampling</vt:lpstr>
      <vt:lpstr>Prior sampling</vt:lpstr>
      <vt:lpstr>Prior sampling</vt:lpstr>
      <vt:lpstr>Prior Sampling</vt:lpstr>
      <vt:lpstr>Example</vt:lpstr>
      <vt:lpstr>Rejection sampling</vt:lpstr>
      <vt:lpstr>Rejection sampling</vt:lpstr>
      <vt:lpstr>Rejection sampling</vt:lpstr>
      <vt:lpstr>Car Insurance: P(PropertyCost | e)</vt:lpstr>
      <vt:lpstr>Likelihood weighting</vt:lpstr>
      <vt:lpstr>Likelihood weighting</vt:lpstr>
      <vt:lpstr>Likelihood Weighting</vt:lpstr>
      <vt:lpstr>Likelihood weighting</vt:lpstr>
      <vt:lpstr>Likelihood weighting is consistent</vt:lpstr>
      <vt:lpstr>Car Insurance: P(PropertyCost | e)</vt:lpstr>
      <vt:lpstr>Likelihood weighting</vt:lpstr>
      <vt:lpstr>Quiz</vt:lpstr>
      <vt:lpstr>Markov Chain Monte Carlo</vt:lpstr>
      <vt:lpstr>Gibbs sampling</vt:lpstr>
      <vt:lpstr>Advantages of MCMC</vt:lpstr>
      <vt:lpstr>Car Insurance: P(PropertyCost | e)</vt:lpstr>
      <vt:lpstr>Car Insurance: P(PropertyCost | e)</vt:lpstr>
      <vt:lpstr>Gibbs sampling algorithm</vt:lpstr>
      <vt:lpstr>Gibbs Sampling Example: P( S | r)</vt:lpstr>
      <vt:lpstr>Markov chain given s, w</vt:lpstr>
      <vt:lpstr>Gibbs sampling and MCMC in practice</vt:lpstr>
      <vt:lpstr>Consistency of Gibbs (see AIMA 13.4.2 for details)</vt:lpstr>
      <vt:lpstr>Bayes Net Sampling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294-5: Statistical Natural Language Processing</dc:title>
  <dc:creator>Preferred Customer</dc:creator>
  <cp:lastModifiedBy>Stuart RUSSELL</cp:lastModifiedBy>
  <cp:revision>3738</cp:revision>
  <cp:lastPrinted>2013-10-23T02:18:13Z</cp:lastPrinted>
  <dcterms:created xsi:type="dcterms:W3CDTF">2004-08-27T04:16:05Z</dcterms:created>
  <dcterms:modified xsi:type="dcterms:W3CDTF">2023-03-16T20:56:43Z</dcterms:modified>
</cp:coreProperties>
</file>

<file path=docProps/thumbnail.jpeg>
</file>